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59" r:id="rId4"/>
    <p:sldId id="262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134CF-ACA3-45D1-A52B-1E3A24D366CA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4521A-9F6A-4233-A9D8-1841B53BAA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82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4521A-9F6A-4233-A9D8-1841B53BAA1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106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ka.wikipedia.org/wiki/%E1%83%9B%E1%83%97%E1%83%90" TargetMode="External"/><Relationship Id="rId7" Type="http://schemas.openxmlformats.org/officeDocument/2006/relationships/hyperlink" Target="http://ka.wikipedia.org/wiki/%E1%83%92%E1%83%94%E1%83%9D%E1%83%9A%E1%83%9D%E1%83%92%E1%83%98%E1%83%90" TargetMode="External"/><Relationship Id="rId2" Type="http://schemas.openxmlformats.org/officeDocument/2006/relationships/hyperlink" Target="http://ka.wikipedia.org/wiki/%E1%83%9B%E1%83%98%E1%83%AC%E1%83%9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ka.wikipedia.org/wiki/%E1%83%A1%E1%83%94%E1%83%98%E1%83%A1%E1%83%9B%E1%83%9D%E1%83%9A%E1%83%9D%E1%83%92%E1%83%98%E1%83%90" TargetMode="External"/><Relationship Id="rId5" Type="http://schemas.openxmlformats.org/officeDocument/2006/relationships/hyperlink" Target="http://ka.wikipedia.org/wiki/%E1%83%A5%E1%83%90%E1%83%9C%E1%83%98_(%E1%83%92%E1%83%94%E1%83%9D%E1%83%9A%E1%83%9D%E1%83%92%E1%83%98%E1%83%90)" TargetMode="External"/><Relationship Id="rId4" Type="http://schemas.openxmlformats.org/officeDocument/2006/relationships/hyperlink" Target="http://ka.wikipedia.org/wiki/%E1%83%92%E1%83%90%E1%83%9B%E1%83%9D%E1%83%A4%E1%83%98%E1%83%A2%E1%83%95%E1%83%90" TargetMode="Externa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57224" y="5949950"/>
            <a:ext cx="6594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a-GE" sz="2000" b="1" dirty="0" smtClean="0"/>
              <a:t>ასოციაცია “შავი ზღვის ეკო აკადემია”</a:t>
            </a:r>
          </a:p>
          <a:p>
            <a:pPr algn="ctr">
              <a:defRPr/>
            </a:pPr>
            <a:r>
              <a:rPr lang="ka-GE" sz="2000" b="1" dirty="0" smtClean="0"/>
              <a:t>ბათუმი, </a:t>
            </a:r>
            <a:r>
              <a:rPr lang="ka-GE" sz="2000" b="1" dirty="0" smtClean="0"/>
              <a:t>201</a:t>
            </a:r>
            <a:r>
              <a:rPr lang="en-US" sz="2000" b="1" dirty="0" smtClean="0"/>
              <a:t>6 </a:t>
            </a:r>
            <a:r>
              <a:rPr lang="ka-GE" sz="2000" b="1" dirty="0" smtClean="0"/>
              <a:t> წელი</a:t>
            </a:r>
            <a:endParaRPr lang="ru-RU" sz="2000" b="1" dirty="0"/>
          </a:p>
        </p:txBody>
      </p:sp>
      <p:pic>
        <p:nvPicPr>
          <p:cNvPr id="11" name="Picture 5" descr="OX_VL_C_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980728"/>
            <a:ext cx="1149376" cy="921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42910" y="3244334"/>
            <a:ext cx="76438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b="1" dirty="0" smtClean="0">
                <a:solidFill>
                  <a:srgbClr val="C00000"/>
                </a:solidFill>
              </a:rPr>
              <a:t>“</a:t>
            </a:r>
            <a:r>
              <a:rPr lang="ka-GE" altLang="ru-RU" b="1" dirty="0" smtClean="0">
                <a:solidFill>
                  <a:srgbClr val="C00000"/>
                </a:solidFill>
              </a:rPr>
              <a:t>თემების მდგრადობის ხელშეწყობა სამხრეთ კავკასიაში”</a:t>
            </a:r>
          </a:p>
          <a:p>
            <a:pPr algn="ctr"/>
            <a:endParaRPr lang="ka-GE" altLang="ru-RU" b="1" dirty="0">
              <a:solidFill>
                <a:srgbClr val="C00000"/>
              </a:solidFill>
            </a:endParaRPr>
          </a:p>
          <a:p>
            <a:pPr algn="ctr"/>
            <a:endParaRPr lang="ka-GE" altLang="ru-RU" b="1" dirty="0" smtClean="0">
              <a:solidFill>
                <a:srgbClr val="C00000"/>
              </a:solidFill>
            </a:endParaRPr>
          </a:p>
          <a:p>
            <a:pPr algn="ctr"/>
            <a:endParaRPr lang="ka-GE" altLang="ru-RU" b="1" dirty="0">
              <a:solidFill>
                <a:srgbClr val="C00000"/>
              </a:solidFill>
            </a:endParaRPr>
          </a:p>
          <a:p>
            <a:pPr algn="ctr"/>
            <a:r>
              <a:rPr lang="ka-GE" altLang="ru-RU" sz="2800" b="1" dirty="0" smtClean="0">
                <a:solidFill>
                  <a:srgbClr val="C00000"/>
                </a:solidFill>
              </a:rPr>
              <a:t>მეწყერი</a:t>
            </a:r>
            <a:endParaRPr lang="ru-RU" sz="2800" dirty="0"/>
          </a:p>
        </p:txBody>
      </p:sp>
      <p:pic>
        <p:nvPicPr>
          <p:cNvPr id="1026" name="Picture 2" descr="logo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764704"/>
            <a:ext cx="38164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03870"/>
            <a:ext cx="1987550" cy="1377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ka-GE" sz="1800" b="1" dirty="0">
                <a:solidFill>
                  <a:schemeClr val="tx1"/>
                </a:solidFill>
              </a:rPr>
              <a:t>მეწყერი</a:t>
            </a:r>
            <a:r>
              <a:rPr lang="ka-GE" sz="1800" dirty="0">
                <a:solidFill>
                  <a:schemeClr val="tx1"/>
                </a:solidFill>
              </a:rPr>
              <a:t> — </a:t>
            </a:r>
            <a:r>
              <a:rPr lang="ka-GE" sz="1800" dirty="0">
                <a:solidFill>
                  <a:schemeClr val="tx1"/>
                </a:solidFill>
                <a:hlinkClick r:id="rId2" tooltip="მიწა"/>
              </a:rPr>
              <a:t>მიწის</a:t>
            </a:r>
            <a:r>
              <a:rPr lang="ka-GE" sz="1800" dirty="0">
                <a:solidFill>
                  <a:schemeClr val="tx1"/>
                </a:solidFill>
              </a:rPr>
              <a:t> მასების ან ქანების ფენის მოწყვეტა და გადაადგილება </a:t>
            </a:r>
            <a:r>
              <a:rPr lang="ka-GE" sz="1800" dirty="0">
                <a:solidFill>
                  <a:schemeClr val="tx1"/>
                </a:solidFill>
                <a:hlinkClick r:id="rId3" tooltip="მთა"/>
              </a:rPr>
              <a:t>მთის</a:t>
            </a:r>
            <a:r>
              <a:rPr lang="ka-GE" sz="1800" dirty="0">
                <a:solidFill>
                  <a:schemeClr val="tx1"/>
                </a:solidFill>
              </a:rPr>
              <a:t> კალთაზე ან ფერდობზე სიმძიმის ძალის გავლენით. მეწყერი უფრო ხშირად იქ წარმოიქმნება, სადაც წყალშემკავებელი (თიხოვანი) და წყლიანი (მაგ., ქვიშა-ხრეშიანი) ქანები ერთმანეთს ენაცვლება და შრეთა დაქანება კალთის დაქანების თანხვედრილია. მეწყერის მიზეზია ქანების წონასწორობის დარღვევა, რასაც იწვევს ფერდობის ძირის გამორეცხვა, </a:t>
            </a:r>
            <a:r>
              <a:rPr lang="ka-GE" sz="1800" dirty="0">
                <a:solidFill>
                  <a:schemeClr val="tx1"/>
                </a:solidFill>
                <a:hlinkClick r:id="rId4" tooltip="გამოფიტვა"/>
              </a:rPr>
              <a:t>გამოფიტვის</a:t>
            </a:r>
            <a:r>
              <a:rPr lang="ka-GE" sz="1800" dirty="0">
                <a:solidFill>
                  <a:schemeClr val="tx1"/>
                </a:solidFill>
              </a:rPr>
              <a:t> ან გადამეტტენიანების </a:t>
            </a:r>
            <a:r>
              <a:rPr lang="ka-GE" sz="1800" dirty="0" smtClean="0">
                <a:solidFill>
                  <a:schemeClr val="tx1"/>
                </a:solidFill>
              </a:rPr>
              <a:t>გამო </a:t>
            </a:r>
            <a:r>
              <a:rPr lang="ka-GE" sz="1800" dirty="0" smtClean="0">
                <a:solidFill>
                  <a:schemeClr val="tx1"/>
                </a:solidFill>
                <a:hlinkClick r:id="rId5" tooltip="ქანი (გეოლოგია)"/>
              </a:rPr>
              <a:t>ქანების</a:t>
            </a:r>
            <a:r>
              <a:rPr lang="ka-GE" sz="1800" dirty="0">
                <a:solidFill>
                  <a:schemeClr val="tx1"/>
                </a:solidFill>
              </a:rPr>
              <a:t> სიმტკიცის შესუსტება, </a:t>
            </a:r>
            <a:r>
              <a:rPr lang="ka-GE" sz="1800" dirty="0">
                <a:solidFill>
                  <a:schemeClr val="tx1"/>
                </a:solidFill>
                <a:hlinkClick r:id="rId6" tooltip="სეისმოლოგია"/>
              </a:rPr>
              <a:t>სეისმური</a:t>
            </a:r>
            <a:r>
              <a:rPr lang="ka-GE" sz="1800" dirty="0">
                <a:solidFill>
                  <a:schemeClr val="tx1"/>
                </a:solidFill>
              </a:rPr>
              <a:t> ბიძგები, ადამიანის სამეურნეო საქმიანობა ადგილის </a:t>
            </a:r>
            <a:r>
              <a:rPr lang="ka-GE" sz="1800" dirty="0">
                <a:solidFill>
                  <a:schemeClr val="tx1"/>
                </a:solidFill>
                <a:hlinkClick r:id="rId7" tooltip="გეოლოგია"/>
              </a:rPr>
              <a:t>გეოლოგიური</a:t>
            </a:r>
            <a:r>
              <a:rPr lang="ka-GE" sz="1800" dirty="0">
                <a:solidFill>
                  <a:schemeClr val="tx1"/>
                </a:solidFill>
              </a:rPr>
              <a:t> პირობების გაუთვალისწინებლად და სხვ. მეწყერი დიდ ზიანს აყენებს სახალხო მეურნეობას. მასთან ბრძოლის ეფექტიანი საშუალებაა მთის კალთების გატყიანება, საინჟინრო ნაგებობებით გამაგრება, </a:t>
            </a:r>
            <a:r>
              <a:rPr lang="ka-GE" sz="1800" dirty="0" smtClean="0">
                <a:solidFill>
                  <a:schemeClr val="tx1"/>
                </a:solidFill>
              </a:rPr>
              <a:t>დრ</a:t>
            </a:r>
            <a:r>
              <a:rPr lang="ka-GE" sz="1800" dirty="0">
                <a:solidFill>
                  <a:schemeClr val="tx1"/>
                </a:solidFill>
              </a:rPr>
              <a:t>ე</a:t>
            </a:r>
            <a:r>
              <a:rPr lang="ka-GE" sz="1800" dirty="0" smtClean="0">
                <a:solidFill>
                  <a:schemeClr val="tx1"/>
                </a:solidFill>
              </a:rPr>
              <a:t>ნაჟი </a:t>
            </a:r>
            <a:r>
              <a:rPr lang="ka-GE" sz="1800" dirty="0">
                <a:solidFill>
                  <a:schemeClr val="tx1"/>
                </a:solidFill>
              </a:rPr>
              <a:t>და სხვა.</a:t>
            </a:r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5" name="Picture 6" descr="оползень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51553"/>
            <a:ext cx="4320480" cy="39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обва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748" y="2947284"/>
            <a:ext cx="2570598" cy="385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r>
              <a:rPr lang="ka-GE" sz="2800" dirty="0"/>
              <a:t>თუ ცხოვრობთ მეწყერების და ღვარცოფების წარმოქმნის რისკის </a:t>
            </a:r>
            <a:r>
              <a:rPr lang="ka-GE" sz="2800" dirty="0" smtClean="0"/>
              <a:t>ზონებში</a:t>
            </a:r>
            <a:r>
              <a:rPr lang="en-US" sz="2800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a-GE" sz="2800" dirty="0" smtClean="0"/>
              <a:t>ყოველთვის </a:t>
            </a:r>
            <a:r>
              <a:rPr lang="ka-GE" sz="2800" dirty="0"/>
              <a:t>მზად იყავით! მოსახლეობამ უნდა იცოდეს ასეთი საშიში მოვლენების კერების, შესაძლო მიმართულებების და თვისებების </a:t>
            </a:r>
            <a:r>
              <a:rPr lang="ka-GE" sz="2800" dirty="0" smtClean="0"/>
              <a:t>შესახებ.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ka-GE" sz="2800" dirty="0" smtClean="0"/>
              <a:t>მოსახლეობა </a:t>
            </a:r>
            <a:r>
              <a:rPr lang="ka-GE" sz="2800" dirty="0"/>
              <a:t>უნდა ზრუნავდეს სახლების და ტერიტორიების გამაგრებაზე, დაეხმაროს დამცავ ჰიდროტექნიკურ და სხვა საინჟინრო ნაგებობების </a:t>
            </a:r>
            <a:r>
              <a:rPr lang="ka-GE" sz="2800" dirty="0" smtClean="0"/>
              <a:t>აგებაში.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ka-GE" sz="2800" dirty="0" smtClean="0"/>
              <a:t>მოუსმინეთ </a:t>
            </a:r>
            <a:r>
              <a:rPr lang="ka-GE" sz="2800" dirty="0"/>
              <a:t>მეწყერის სადგურების განცხადებებს, რომლების წინასწარ გვაფრთხილებენ საშიშროების შესახებ. 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 </a:t>
            </a:r>
            <a:r>
              <a:rPr lang="ka-GE" dirty="0"/>
              <a:t> თუ გამოცხადდა </a:t>
            </a:r>
            <a:r>
              <a:rPr lang="ka-GE" dirty="0" smtClean="0"/>
              <a:t>საფრთხე</a:t>
            </a:r>
            <a:r>
              <a:rPr lang="en-US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a-GE" dirty="0" smtClean="0"/>
              <a:t>მიყევით </a:t>
            </a:r>
            <a:r>
              <a:rPr lang="ka-GE" dirty="0"/>
              <a:t>შესაბამისი სპეციალური სამსახურების მოსახლეობის, შინაური ცხოველების და ქონების ევაკუაციის </a:t>
            </a:r>
            <a:r>
              <a:rPr lang="ka-GE" dirty="0" smtClean="0"/>
              <a:t>ინსტრუქციებს.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ka-GE" dirty="0" smtClean="0"/>
              <a:t>დატოვებისას </a:t>
            </a:r>
            <a:r>
              <a:rPr lang="ka-GE" dirty="0"/>
              <a:t>საჭიროა იზრუნოთ რომ არ გაართულოთ ლიკვიდაციის პროცესი მეორადი </a:t>
            </a:r>
            <a:r>
              <a:rPr lang="ka-GE" dirty="0" smtClean="0"/>
              <a:t>ფაქტორებით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a-GE" dirty="0" smtClean="0"/>
              <a:t>აივნებზე </a:t>
            </a:r>
            <a:r>
              <a:rPr lang="ka-GE" dirty="0"/>
              <a:t>და ეზოებში განთავსებული ქონება გადაიტანეთ სახლში. ძვირფასი ნივთები, რომელთა წაღებაც თან შეიძლება დაიცავით ტალახის და ტენის </a:t>
            </a:r>
            <a:r>
              <a:rPr lang="ka-GE" dirty="0" smtClean="0"/>
              <a:t>ზემოქმედებისგან.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ka-GE" dirty="0" smtClean="0"/>
              <a:t>კარგად </a:t>
            </a:r>
            <a:r>
              <a:rPr lang="ka-GE" dirty="0"/>
              <a:t>დახურეთ კარებები, ფანჯრები და სავენტილაციო და სხვა </a:t>
            </a:r>
            <a:r>
              <a:rPr lang="ka-GE" dirty="0" smtClean="0"/>
              <a:t>ხვრელები.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ka-GE" dirty="0" smtClean="0"/>
              <a:t>გამორთეთ </a:t>
            </a:r>
            <a:r>
              <a:rPr lang="ka-GE" dirty="0"/>
              <a:t>დენი, გადაკეტეთ გაზი და </a:t>
            </a:r>
            <a:r>
              <a:rPr lang="ka-GE" dirty="0" smtClean="0"/>
              <a:t>წყალმომარაგება.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ka-GE" dirty="0" smtClean="0"/>
              <a:t>სახლიდან </a:t>
            </a:r>
            <a:r>
              <a:rPr lang="ka-GE" dirty="0"/>
              <a:t>გაიტანეთ ადვილად აალებადი და მომწამვლელი ნივთიერებები, განათავსეთ ისინი ცალკე ორმოებში ან სარდაფებში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5285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ka-GE" dirty="0" smtClean="0"/>
              <a:t>მოქმედებები მეწყერის დროს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82706"/>
            <a:ext cx="7128792" cy="5346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ka-GE" sz="2800" dirty="0"/>
              <a:t>როგორ უნდა მოიქცეთ მეწყერის შემდეგ</a:t>
            </a:r>
            <a:r>
              <a:rPr lang="ka-GE" sz="2800" dirty="0" smtClean="0"/>
              <a:t>: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ka-GE" sz="2800" dirty="0" smtClean="0"/>
              <a:t>არ </a:t>
            </a:r>
            <a:r>
              <a:rPr lang="ka-GE" sz="2800" dirty="0"/>
              <a:t>შეხვიდეთ მეწყერით დაზიანებულ </a:t>
            </a:r>
            <a:r>
              <a:rPr lang="ka-GE" sz="2800" dirty="0" smtClean="0"/>
              <a:t>ზონაში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 </a:t>
            </a:r>
            <a:r>
              <a:rPr lang="ka-GE" sz="2800" dirty="0"/>
              <a:t>მოუსმინეთ რადიოს და ტელევიზიის შეტყობინებებს, რომ ფლობდეთ უახლეს </a:t>
            </a:r>
            <a:r>
              <a:rPr lang="ka-GE" sz="2800" dirty="0" smtClean="0"/>
              <a:t>ინფორმაციას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ka-GE" sz="2800" dirty="0" smtClean="0"/>
              <a:t>იყავით </a:t>
            </a:r>
            <a:r>
              <a:rPr lang="ka-GE" sz="2800" dirty="0"/>
              <a:t>ფრთხილად, რადგან მეწყერის შემდეგ შეიძლება მოხდეს </a:t>
            </a:r>
            <a:r>
              <a:rPr lang="ka-GE" sz="2800" dirty="0" smtClean="0"/>
              <a:t>წყალდიდობა</a:t>
            </a:r>
            <a:r>
              <a:rPr lang="en-US" sz="2800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a-GE" sz="2800" dirty="0" smtClean="0"/>
              <a:t>შეამოწმეთ </a:t>
            </a:r>
            <a:r>
              <a:rPr lang="ka-GE" sz="2800" dirty="0"/>
              <a:t>ხომ არ არის დაზარალებული ხალხი მეწყერის </a:t>
            </a:r>
            <a:r>
              <a:rPr lang="ka-GE" sz="2800" dirty="0" smtClean="0"/>
              <a:t>სიახლოვეს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a-GE" sz="2800" dirty="0"/>
              <a:t>დაეხმარეთ მეზობლებს, ბავშვებს, მოხუცებს, შეზღუდული შესაძლებლობების მქონე პირებს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ka-GE" sz="2800" dirty="0" smtClean="0"/>
              <a:t>შეამოწმეთ </a:t>
            </a:r>
            <a:r>
              <a:rPr lang="ka-GE" sz="2800" dirty="0"/>
              <a:t>და შეატყობინეთ ხელისუფლების ადგილობრივ ორგანოებს ელექტრო სადენების, გზების, სარკინიგზო მაგისტრალების დაზიანების </a:t>
            </a:r>
            <a:r>
              <a:rPr lang="ka-GE" sz="2800" dirty="0" smtClean="0"/>
              <a:t>შესახებ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a-GE" sz="2800" dirty="0" smtClean="0"/>
              <a:t>შეატყობინეთ </a:t>
            </a:r>
            <a:r>
              <a:rPr lang="ka-GE" sz="2800" dirty="0"/>
              <a:t>სახლების ფუნდამენტების, სახურავების და საკვამურების დაზიანების </a:t>
            </a:r>
            <a:r>
              <a:rPr lang="ka-GE" sz="2800" dirty="0" smtClean="0"/>
              <a:t>შესახებ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 </a:t>
            </a:r>
            <a:r>
              <a:rPr lang="ka-GE" sz="2800" dirty="0"/>
              <a:t>რაც შეიძლება მალე დარგეთ ხეები, რადგან ნიადაგის ეროზიამ მომავალში შეიძლება გამოიწვიოს ახალი </a:t>
            </a:r>
            <a:r>
              <a:rPr lang="ka-GE" sz="2800" dirty="0" smtClean="0"/>
              <a:t>მეწყერები</a:t>
            </a:r>
            <a:endParaRPr lang="en-US" sz="2800" dirty="0" smtClean="0"/>
          </a:p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	</a:t>
            </a:r>
            <a:r>
              <a:rPr lang="ka-GE" sz="2400" b="1" dirty="0" smtClean="0">
                <a:solidFill>
                  <a:srgbClr val="FF0000"/>
                </a:solidFill>
              </a:rPr>
              <a:t>სახიფათო </a:t>
            </a:r>
            <a:r>
              <a:rPr lang="ka-GE" sz="2400" b="1" dirty="0">
                <a:solidFill>
                  <a:srgbClr val="FF0000"/>
                </a:solidFill>
              </a:rPr>
              <a:t>ზონიდან სწრაფი გამოსვლის ბუნებრივ და უსაფრთხო გზას წარმოადგენს მყარი ფერდობები. არ ჩახვიდეთ დაბლობებში და ხევებში. გზად დაეხმარეთ მოხუცებს, ინვალიდებს, ავადმყოფებს და ბავშვებს. შეეცადეთ გადაადგილებისთვის გამოიყენოთ საკუთარი ტრანსპორტი, სასოფლო-სამეურნეო ტექნიკა </a:t>
            </a:r>
            <a:r>
              <a:rPr lang="ka-GE" sz="2400" b="1" dirty="0" smtClean="0">
                <a:solidFill>
                  <a:srgbClr val="FF0000"/>
                </a:solidFill>
              </a:rPr>
              <a:t>, ცხოველები</a:t>
            </a:r>
            <a:r>
              <a:rPr lang="ka-GE" sz="2400" b="1" dirty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12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619944" y="4110422"/>
            <a:ext cx="8229600" cy="663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spc="-100" baseline="0">
                <a:solidFill>
                  <a:schemeClr val="tx2"/>
                </a:solidFill>
                <a:latin typeface="BPG QuadroSquare Mtavruli" pitchFamily="18" charset="0"/>
                <a:ea typeface="+mj-ea"/>
                <a:cs typeface="+mj-cs"/>
              </a:defRPr>
            </a:lvl1pPr>
          </a:lstStyle>
          <a:p>
            <a:r>
              <a:rPr lang="ka-GE" dirty="0" smtClean="0">
                <a:solidFill>
                  <a:srgbClr val="FF0000"/>
                </a:solidFill>
              </a:rPr>
              <a:t>მადლობთ ყურადღებისათვის!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4737"/>
            <a:ext cx="2047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9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121</Words>
  <Application>Microsoft Office PowerPoint</Application>
  <PresentationFormat>On-screen Show (4:3)</PresentationFormat>
  <Paragraphs>32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2015-02-02T10:39:24Z</dcterms:created>
  <dcterms:modified xsi:type="dcterms:W3CDTF">2016-06-17T03:46:17Z</dcterms:modified>
</cp:coreProperties>
</file>