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12"/>
  </p:notesMasterIdLst>
  <p:sldIdLst>
    <p:sldId id="259" r:id="rId2"/>
    <p:sldId id="274" r:id="rId3"/>
    <p:sldId id="260" r:id="rId4"/>
    <p:sldId id="257" r:id="rId5"/>
    <p:sldId id="261" r:id="rId6"/>
    <p:sldId id="262" r:id="rId7"/>
    <p:sldId id="263" r:id="rId8"/>
    <p:sldId id="271" r:id="rId9"/>
    <p:sldId id="272" r:id="rId10"/>
    <p:sldId id="273" r:id="rId11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Style à thème 2 - Accentuation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54" autoAdjust="0"/>
    <p:restoredTop sz="93660" autoAdjust="0"/>
  </p:normalViewPr>
  <p:slideViewPr>
    <p:cSldViewPr>
      <p:cViewPr>
        <p:scale>
          <a:sx n="76" d="100"/>
          <a:sy n="76" d="100"/>
        </p:scale>
        <p:origin x="-1236" y="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29F228B6-9FB2-4ACD-825E-8AEA8EA5834C}" type="datetimeFigureOut">
              <a:rPr lang="fr-FR"/>
              <a:pPr>
                <a:defRPr/>
              </a:pPr>
              <a:t>17/06/2016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  <a:endParaRPr lang="fr-FR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A98E675-33B3-4E86-A14A-4A33E22EB3FE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98045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98E675-33B3-4E86-A14A-4A33E22EB3FE}" type="slidenum">
              <a:rPr lang="fr-FR" smtClean="0"/>
              <a:pPr>
                <a:defRPr/>
              </a:pPr>
              <a:t>1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fr-FR" smtClean="0"/>
              <a:t>Cliquez pour modifier le style des sous-titres du masque</a:t>
            </a:r>
            <a:endParaRPr lang="en-US"/>
          </a:p>
        </p:txBody>
      </p:sp>
      <p:sp>
        <p:nvSpPr>
          <p:cNvPr id="4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43B2FB-23C6-4EF6-8B95-07E8693AF5EF}" type="datetimeFigureOut">
              <a:rPr lang="fr-FR"/>
              <a:pPr>
                <a:defRPr/>
              </a:pPr>
              <a:t>17/06/2016</a:t>
            </a:fld>
            <a:endParaRPr lang="fr-FR"/>
          </a:p>
        </p:txBody>
      </p:sp>
      <p:sp>
        <p:nvSpPr>
          <p:cNvPr id="5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75613F-7DC5-4DDE-8678-ED60FEDB3E90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BDAC3F-E98F-44D4-89F3-C32CC072810E}" type="datetimeFigureOut">
              <a:rPr lang="fr-FR"/>
              <a:pPr>
                <a:defRPr/>
              </a:pPr>
              <a:t>17/06/2016</a:t>
            </a:fld>
            <a:endParaRPr lang="fr-FR"/>
          </a:p>
        </p:txBody>
      </p:sp>
      <p:sp>
        <p:nvSpPr>
          <p:cNvPr id="5" name="Espace réservé du pied de pag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250163-75A7-47A8-9EBF-5F69CC7BAFE9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CFA186-1839-4868-B0F8-CA5927D237E4}" type="datetimeFigureOut">
              <a:rPr lang="fr-FR"/>
              <a:pPr>
                <a:defRPr/>
              </a:pPr>
              <a:t>17/06/2016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8D54BC-429F-4C0B-A2EF-5091650CDA86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44D3F8-5376-4471-BB7C-8D9370FB71B5}" type="datetimeFigureOut">
              <a:rPr lang="fr-FR"/>
              <a:pPr>
                <a:defRPr/>
              </a:pPr>
              <a:t>17/06/2016</a:t>
            </a:fld>
            <a:endParaRPr lang="fr-FR"/>
          </a:p>
        </p:txBody>
      </p:sp>
      <p:sp>
        <p:nvSpPr>
          <p:cNvPr id="6" name="Espace réservé du pied de pag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289BE-4A1F-4518-ACB6-803A64E49455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76CD7-17E3-4074-AB75-EB03AD340B48}" type="datetimeFigureOut">
              <a:rPr lang="fr-FR"/>
              <a:pPr>
                <a:defRPr/>
              </a:pPr>
              <a:t>17/06/2016</a:t>
            </a:fld>
            <a:endParaRPr lang="fr-FR"/>
          </a:p>
        </p:txBody>
      </p:sp>
      <p:sp>
        <p:nvSpPr>
          <p:cNvPr id="8" name="Espace réservé du pied de pag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301A9A-6B2C-44E1-BC35-B167D8189734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7F8BCF-61EB-4E36-9CFD-97574CD76CFF}" type="datetimeFigureOut">
              <a:rPr lang="fr-FR"/>
              <a:pPr>
                <a:defRPr/>
              </a:pPr>
              <a:t>17/06/2016</a:t>
            </a:fld>
            <a:endParaRPr lang="fr-FR"/>
          </a:p>
        </p:txBody>
      </p:sp>
      <p:sp>
        <p:nvSpPr>
          <p:cNvPr id="4" name="Espace réservé du pied de pag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F1072B-4F47-4C5E-BCC7-3082F47DC836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4E7303-545B-472E-9C3C-BA165214AB43}" type="datetimeFigureOut">
              <a:rPr lang="fr-FR"/>
              <a:pPr>
                <a:defRPr/>
              </a:pPr>
              <a:t>17/06/2016</a:t>
            </a:fld>
            <a:endParaRPr lang="fr-FR"/>
          </a:p>
        </p:txBody>
      </p:sp>
      <p:sp>
        <p:nvSpPr>
          <p:cNvPr id="3" name="Espace réservé du pied de pag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611DFE-2A54-4B60-A0BE-308967F581E9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B7FA2C-B7C9-4D13-BD35-81AB57F59288}" type="datetimeFigureOut">
              <a:rPr lang="fr-FR"/>
              <a:pPr>
                <a:defRPr/>
              </a:pPr>
              <a:t>17/06/2016</a:t>
            </a:fld>
            <a:endParaRPr lang="fr-FR"/>
          </a:p>
        </p:txBody>
      </p:sp>
      <p:sp>
        <p:nvSpPr>
          <p:cNvPr id="6" name="Espace réservé du pied de pag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F8094A-9C60-4855-9BD9-83C5BB86CC26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gner et arrondir un rectangle à un seul coin 13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Triangle rectangle 14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orme libre 15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Forme libre 16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fr-FR" noProof="0" smtClean="0"/>
              <a:t>Cliquez sur l'icône pour ajouter une image</a:t>
            </a:r>
            <a:endParaRPr lang="en-US" noProof="0" dirty="0"/>
          </a:p>
        </p:txBody>
      </p:sp>
      <p:sp>
        <p:nvSpPr>
          <p:cNvPr id="9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4A800D-ECB2-4F7E-BCEE-E01281791694}" type="datetimeFigureOut">
              <a:rPr lang="fr-FR"/>
              <a:pPr>
                <a:defRPr/>
              </a:pPr>
              <a:t>17/06/2016</a:t>
            </a:fld>
            <a:endParaRPr lang="fr-FR"/>
          </a:p>
        </p:txBody>
      </p:sp>
      <p:sp>
        <p:nvSpPr>
          <p:cNvPr id="10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1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1B2935-384D-4445-B671-31E670EE03B2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9180D3-9285-4034-BD9E-E3A18EF103E7}" type="datetimeFigureOut">
              <a:rPr lang="fr-FR"/>
              <a:pPr>
                <a:defRPr/>
              </a:pPr>
              <a:t>17/06/2016</a:t>
            </a:fld>
            <a:endParaRPr lang="fr-FR"/>
          </a:p>
        </p:txBody>
      </p:sp>
      <p:sp>
        <p:nvSpPr>
          <p:cNvPr id="5" name="Espace réservé du pied de pag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08CE28-23B6-4103-BEA4-35550FF50C8B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69F68D-B590-4C4F-B038-EA82E383883E}" type="datetimeFigureOut">
              <a:rPr lang="fr-FR"/>
              <a:pPr>
                <a:defRPr/>
              </a:pPr>
              <a:t>17/06/2016</a:t>
            </a:fld>
            <a:endParaRPr lang="fr-FR"/>
          </a:p>
        </p:txBody>
      </p:sp>
      <p:sp>
        <p:nvSpPr>
          <p:cNvPr id="5" name="Espace réservé du pied de pag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837A47-6545-4AC3-98C7-446C66E2B244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8" name="Espace réservé du titr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en-US" smtClean="0"/>
              <a:t>Cliquez pour modifier le style du titre</a:t>
            </a:r>
            <a:endParaRPr lang="en-US" altLang="en-US" smtClean="0"/>
          </a:p>
        </p:txBody>
      </p:sp>
      <p:sp>
        <p:nvSpPr>
          <p:cNvPr id="1029" name="Espace réservé du text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en-US" smtClean="0"/>
              <a:t>Cliquez pour modifier les styles du texte du masque</a:t>
            </a:r>
          </a:p>
          <a:p>
            <a:pPr lvl="1"/>
            <a:r>
              <a:rPr lang="fr-FR" altLang="en-US" smtClean="0"/>
              <a:t>Deuxième niveau</a:t>
            </a:r>
          </a:p>
          <a:p>
            <a:pPr lvl="2"/>
            <a:r>
              <a:rPr lang="fr-FR" altLang="en-US" smtClean="0"/>
              <a:t>Troisième niveau</a:t>
            </a:r>
          </a:p>
          <a:p>
            <a:pPr lvl="3"/>
            <a:r>
              <a:rPr lang="fr-FR" altLang="en-US" smtClean="0"/>
              <a:t>Quatrième niveau</a:t>
            </a:r>
          </a:p>
          <a:p>
            <a:pPr lvl="4"/>
            <a:r>
              <a:rPr lang="fr-FR" altLang="en-US" smtClean="0"/>
              <a:t>Cinquième niveau</a:t>
            </a:r>
            <a:endParaRPr lang="en-US" altLang="en-US" smtClean="0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34AEE3D-CA0C-400D-83EB-715DD3F39DD4}" type="datetimeFigureOut">
              <a:rPr lang="fr-FR"/>
              <a:pPr>
                <a:defRPr/>
              </a:pPr>
              <a:t>17/06/2016</a:t>
            </a:fld>
            <a:endParaRPr lang="fr-FR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B5D690F-8475-4948-ACD3-B11476184C13}" type="slidenum">
              <a:rPr lang="fr-FR"/>
              <a:pPr>
                <a:defRPr/>
              </a:pPr>
              <a:t>‹#›</a:t>
            </a:fld>
            <a:endParaRPr lang="fr-FR"/>
          </a:p>
        </p:txBody>
      </p:sp>
      <p:grpSp>
        <p:nvGrpSpPr>
          <p:cNvPr id="1033" name="Groupe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orme lib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3" name="Forme lib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9" r:id="rId1"/>
    <p:sldLayoutId id="2147483921" r:id="rId2"/>
    <p:sldLayoutId id="2147483930" r:id="rId3"/>
    <p:sldLayoutId id="2147483922" r:id="rId4"/>
    <p:sldLayoutId id="2147483923" r:id="rId5"/>
    <p:sldLayoutId id="2147483924" r:id="rId6"/>
    <p:sldLayoutId id="2147483925" r:id="rId7"/>
    <p:sldLayoutId id="2147483926" r:id="rId8"/>
    <p:sldLayoutId id="2147483931" r:id="rId9"/>
    <p:sldLayoutId id="2147483927" r:id="rId10"/>
    <p:sldLayoutId id="214748392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57224" y="5949950"/>
            <a:ext cx="659450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a-GE" sz="2000" b="1" dirty="0" smtClean="0"/>
              <a:t>ასოციაცია “შავი ზღვის ეკო აკადემია”</a:t>
            </a:r>
          </a:p>
          <a:p>
            <a:pPr algn="ctr">
              <a:defRPr/>
            </a:pPr>
            <a:r>
              <a:rPr lang="ka-GE" sz="2000" b="1" dirty="0" smtClean="0"/>
              <a:t>ბათუმი, </a:t>
            </a:r>
            <a:r>
              <a:rPr lang="ka-GE" sz="2000" b="1" dirty="0" smtClean="0"/>
              <a:t>201</a:t>
            </a:r>
            <a:r>
              <a:rPr lang="en-US" sz="2000" b="1" dirty="0" smtClean="0"/>
              <a:t>6</a:t>
            </a:r>
            <a:r>
              <a:rPr lang="ka-GE" sz="2000" b="1" smtClean="0"/>
              <a:t> წელი</a:t>
            </a:r>
            <a:endParaRPr lang="ru-RU" sz="2000" b="1" dirty="0"/>
          </a:p>
        </p:txBody>
      </p:sp>
      <p:pic>
        <p:nvPicPr>
          <p:cNvPr id="5126" name="Picture 7" descr="Logo BSE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1052737"/>
            <a:ext cx="3456384" cy="971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7" name="Picture 5" descr="OX_VL_C_RG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51725" y="908720"/>
            <a:ext cx="1106511" cy="1072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9" name="Rectangle 11"/>
          <p:cNvSpPr>
            <a:spLocks noChangeArrowheads="1"/>
          </p:cNvSpPr>
          <p:nvPr/>
        </p:nvSpPr>
        <p:spPr bwMode="auto">
          <a:xfrm>
            <a:off x="0" y="1720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eaLnBrk="0" hangingPunct="0"/>
            <a:r>
              <a:rPr lang="en-US" altLang="ru-RU" sz="1200">
                <a:ea typeface="Cambria" pitchFamily="18" charset="0"/>
                <a:cs typeface="Sylfaen" pitchFamily="18" charset="0"/>
              </a:rPr>
              <a:t>   </a:t>
            </a:r>
            <a:endParaRPr lang="en-US" altLang="ru-RU">
              <a:ea typeface="Cambria" pitchFamily="18" charset="0"/>
              <a:cs typeface="Sylfaen" pitchFamily="18" charset="0"/>
            </a:endParaRPr>
          </a:p>
        </p:txBody>
      </p:sp>
      <p:sp>
        <p:nvSpPr>
          <p:cNvPr id="5130" name="Rectangle 12"/>
          <p:cNvSpPr>
            <a:spLocks noChangeArrowheads="1"/>
          </p:cNvSpPr>
          <p:nvPr/>
        </p:nvSpPr>
        <p:spPr bwMode="auto">
          <a:xfrm>
            <a:off x="0" y="2311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eaLnBrk="0" hangingPunct="0"/>
            <a:r>
              <a:rPr lang="en-US" altLang="ru-RU" sz="1200">
                <a:ea typeface="Cambria" pitchFamily="18" charset="0"/>
                <a:cs typeface="Sylfaen" pitchFamily="18" charset="0"/>
              </a:rPr>
              <a:t>     </a:t>
            </a:r>
            <a:endParaRPr lang="en-US" altLang="ru-RU">
              <a:ea typeface="Cambria" pitchFamily="18" charset="0"/>
              <a:cs typeface="Sylfaen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42910" y="3244334"/>
            <a:ext cx="764386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ru-RU" b="1" dirty="0" smtClean="0">
                <a:solidFill>
                  <a:srgbClr val="C00000"/>
                </a:solidFill>
              </a:rPr>
              <a:t>“</a:t>
            </a:r>
            <a:r>
              <a:rPr lang="ka-GE" altLang="ru-RU" b="1" dirty="0" smtClean="0">
                <a:solidFill>
                  <a:srgbClr val="C00000"/>
                </a:solidFill>
              </a:rPr>
              <a:t>თემების მდგრადობის ხელშეწყობა სამხრეთ კავკასიაში”</a:t>
            </a:r>
          </a:p>
          <a:p>
            <a:pPr algn="ctr"/>
            <a:endParaRPr lang="ka-GE" altLang="ru-RU" b="1" dirty="0">
              <a:solidFill>
                <a:srgbClr val="C00000"/>
              </a:solidFill>
            </a:endParaRPr>
          </a:p>
          <a:p>
            <a:pPr algn="ctr"/>
            <a:endParaRPr lang="ka-GE" altLang="ru-RU" b="1" dirty="0" smtClean="0">
              <a:solidFill>
                <a:srgbClr val="C00000"/>
              </a:solidFill>
            </a:endParaRPr>
          </a:p>
          <a:p>
            <a:pPr algn="ctr"/>
            <a:endParaRPr lang="ka-GE" altLang="ru-RU" b="1" dirty="0">
              <a:solidFill>
                <a:srgbClr val="C00000"/>
              </a:solidFill>
            </a:endParaRPr>
          </a:p>
          <a:p>
            <a:pPr algn="ctr"/>
            <a:r>
              <a:rPr lang="ru-RU" altLang="ru-RU" sz="2800" b="1" dirty="0" smtClean="0">
                <a:solidFill>
                  <a:srgbClr val="C00000"/>
                </a:solidFill>
              </a:rPr>
              <a:t>მიწისძვრა</a:t>
            </a:r>
            <a:endParaRPr lang="ru-RU" sz="2800" dirty="0"/>
          </a:p>
        </p:txBody>
      </p:sp>
      <p:pic>
        <p:nvPicPr>
          <p:cNvPr id="10" name="Рисунок 1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03870"/>
            <a:ext cx="1987550" cy="13773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150" y="804863"/>
            <a:ext cx="5681663" cy="6053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4859338" y="5949950"/>
            <a:ext cx="2592387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3600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მიწისძვრა</a:t>
            </a:r>
          </a:p>
        </p:txBody>
      </p:sp>
      <p:sp>
        <p:nvSpPr>
          <p:cNvPr id="5129" name="Rectangle 11"/>
          <p:cNvSpPr>
            <a:spLocks noChangeArrowheads="1"/>
          </p:cNvSpPr>
          <p:nvPr/>
        </p:nvSpPr>
        <p:spPr bwMode="auto">
          <a:xfrm>
            <a:off x="0" y="1720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eaLnBrk="0" hangingPunct="0"/>
            <a:r>
              <a:rPr lang="en-US" altLang="ru-RU" sz="1200">
                <a:ea typeface="Cambria" pitchFamily="18" charset="0"/>
                <a:cs typeface="Sylfaen" pitchFamily="18" charset="0"/>
              </a:rPr>
              <a:t>   </a:t>
            </a:r>
            <a:endParaRPr lang="en-US" altLang="ru-RU">
              <a:ea typeface="Cambria" pitchFamily="18" charset="0"/>
              <a:cs typeface="Sylfaen" pitchFamily="18" charset="0"/>
            </a:endParaRPr>
          </a:p>
        </p:txBody>
      </p:sp>
      <p:sp>
        <p:nvSpPr>
          <p:cNvPr id="5130" name="Rectangle 12"/>
          <p:cNvSpPr>
            <a:spLocks noChangeArrowheads="1"/>
          </p:cNvSpPr>
          <p:nvPr/>
        </p:nvSpPr>
        <p:spPr bwMode="auto">
          <a:xfrm>
            <a:off x="0" y="2311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eaLnBrk="0" hangingPunct="0"/>
            <a:r>
              <a:rPr lang="en-US" altLang="ru-RU" sz="1200">
                <a:ea typeface="Cambria" pitchFamily="18" charset="0"/>
                <a:cs typeface="Sylfaen" pitchFamily="18" charset="0"/>
              </a:rPr>
              <a:t>     </a:t>
            </a:r>
            <a:endParaRPr lang="en-US" altLang="ru-RU">
              <a:ea typeface="Cambria" pitchFamily="18" charset="0"/>
              <a:cs typeface="Sylfae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 noChangeArrowheads="1"/>
          </p:cNvSpPr>
          <p:nvPr/>
        </p:nvSpPr>
        <p:spPr bwMode="auto">
          <a:xfrm>
            <a:off x="376238" y="981075"/>
            <a:ext cx="8353425" cy="4954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altLang="ru-RU" sz="2400" b="1" dirty="0">
                <a:solidFill>
                  <a:srgbClr val="C00000"/>
                </a:solidFill>
              </a:rPr>
              <a:t>მიწისძვრა</a:t>
            </a:r>
            <a:r>
              <a:rPr lang="ka-GE" altLang="ru-RU" sz="2400" b="1" dirty="0">
                <a:solidFill>
                  <a:srgbClr val="C00000"/>
                </a:solidFill>
              </a:rPr>
              <a:t> </a:t>
            </a:r>
            <a:r>
              <a:rPr lang="ru-RU" altLang="ru-RU" sz="2400" dirty="0"/>
              <a:t>–</a:t>
            </a:r>
            <a:r>
              <a:rPr lang="ka-GE" altLang="ru-RU" sz="2400" dirty="0"/>
              <a:t> </a:t>
            </a:r>
            <a:r>
              <a:rPr lang="ka-GE" altLang="ru-RU" sz="2200" dirty="0"/>
              <a:t>ბუნებრივი მიზეზებით გამოწვეული დედამ-იწის ზედაპირის რხევაა. მიწისძვრების უმრავლესობა სუსტია, ხშირად შეუმჩნეველია ადამიანები-სათვის და არანაირ ზიანს არ იწვევს. ზოგი მათგანი კი იწვევს დიდ ნგრევას, რასაც ხანდახან თან ახლავს მსხვერპლი. მიწისძვრის სიძლიერე </a:t>
            </a:r>
            <a:r>
              <a:rPr lang="ka-GE" altLang="ru-RU" sz="2200" b="1" dirty="0"/>
              <a:t>რიხტერის სკალით</a:t>
            </a:r>
            <a:r>
              <a:rPr lang="ka-GE" altLang="ru-RU" sz="2200" dirty="0"/>
              <a:t> იზომება. მიწისძვრა ძირითადად, ტექტონიკური პროცესებით არის გამოწვეული. მიწისძვრის კერა დედამიწის წიაღის იმ უბანს წარმოადგენს, სადაც ქანებში დიდი ხნის განმავლობაში დაგროვილი ენერგიის განტვირთვა ხდება. მიწისძვრის სიძლიერე მაგნიტუდით(ტალღების საერთო ენერგიით)და ბალებით ფასდება.</a:t>
            </a:r>
            <a:r>
              <a:rPr lang="ka-GE" altLang="ru-RU" sz="2400" dirty="0"/>
              <a:t> მიწისძვრას ხშირად თან სდევს მის მიერ პროვოცირებული სხვა სიქიური მოვლენები: </a:t>
            </a:r>
            <a:r>
              <a:rPr lang="ka-GE" altLang="ru-RU" sz="2400" dirty="0">
                <a:solidFill>
                  <a:srgbClr val="0070C0"/>
                </a:solidFill>
              </a:rPr>
              <a:t>ცუნამი,</a:t>
            </a:r>
          </a:p>
          <a:p>
            <a:pPr algn="just"/>
            <a:r>
              <a:rPr lang="ka-GE" altLang="ru-RU" sz="2400" dirty="0">
                <a:solidFill>
                  <a:srgbClr val="0070C0"/>
                </a:solidFill>
              </a:rPr>
              <a:t>მეწყერი, ზვავები, ღვარცოფი, ხანძარი</a:t>
            </a:r>
            <a:r>
              <a:rPr lang="ka-GE" altLang="ru-RU" sz="2400" dirty="0"/>
              <a:t> და სხვა.</a:t>
            </a:r>
            <a:endParaRPr lang="ru-RU" altLang="ru-RU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998538"/>
            <a:ext cx="4079875" cy="4722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ZoneTexte 3"/>
          <p:cNvSpPr txBox="1">
            <a:spLocks noChangeArrowheads="1"/>
          </p:cNvSpPr>
          <p:nvPr/>
        </p:nvSpPr>
        <p:spPr bwMode="auto">
          <a:xfrm>
            <a:off x="736600" y="322263"/>
            <a:ext cx="771525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ru-RU" altLang="ru-RU" sz="2800" b="1" dirty="0">
                <a:solidFill>
                  <a:srgbClr val="FF0000"/>
                </a:solidFill>
                <a:latin typeface="Constantia" pitchFamily="18" charset="0"/>
              </a:rPr>
              <a:t>როგორ ვიმოქმედოთ მიწისძვრის </a:t>
            </a:r>
            <a:r>
              <a:rPr lang="ru-RU" altLang="ru-RU" sz="2800" b="1" dirty="0" smtClean="0">
                <a:solidFill>
                  <a:srgbClr val="FF0000"/>
                </a:solidFill>
                <a:latin typeface="Constantia" pitchFamily="18" charset="0"/>
              </a:rPr>
              <a:t>დროს</a:t>
            </a:r>
            <a:r>
              <a:rPr lang="ka-GE" altLang="ru-RU" sz="2800" b="1" dirty="0" smtClean="0">
                <a:solidFill>
                  <a:srgbClr val="FF0000"/>
                </a:solidFill>
                <a:latin typeface="Constantia" pitchFamily="18" charset="0"/>
              </a:rPr>
              <a:t> ზოგადად</a:t>
            </a:r>
            <a:r>
              <a:rPr lang="ru-RU" altLang="ru-RU" sz="2800" b="1" dirty="0" smtClean="0">
                <a:solidFill>
                  <a:srgbClr val="FF0000"/>
                </a:solidFill>
                <a:latin typeface="Constantia" pitchFamily="18" charset="0"/>
              </a:rPr>
              <a:t>?</a:t>
            </a:r>
            <a:endParaRPr lang="ru-RU" altLang="ru-RU" sz="2800" b="1" dirty="0">
              <a:solidFill>
                <a:srgbClr val="FF0000"/>
              </a:solidFill>
              <a:latin typeface="Constantia" pitchFamily="18" charset="0"/>
            </a:endParaRPr>
          </a:p>
        </p:txBody>
      </p:sp>
      <p:sp>
        <p:nvSpPr>
          <p:cNvPr id="7172" name="ZoneTexte 7"/>
          <p:cNvSpPr txBox="1">
            <a:spLocks noChangeArrowheads="1"/>
          </p:cNvSpPr>
          <p:nvPr/>
        </p:nvSpPr>
        <p:spPr bwMode="auto">
          <a:xfrm>
            <a:off x="142875" y="1343025"/>
            <a:ext cx="601345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742950" lvl="1" indent="-285750" algn="just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</a:pPr>
            <a:r>
              <a:rPr lang="ru-RU" altLang="ru-RU" sz="2000" dirty="0">
                <a:latin typeface="Constantia" pitchFamily="18" charset="0"/>
              </a:rPr>
              <a:t>შეინარჩუნეთ სიმშვიდე და ცივი გონება, შეეცადეთ არ დაიბნეთ. გახსოვდეთ ზოგიერთ შემთხვევაში ეს შეიძლება იყოს წინასწარი ბიძგები, რომლებსაც შეიძლება მოყვეს ძლიერი მიწისძვრა</a:t>
            </a:r>
          </a:p>
          <a:p>
            <a:pPr marL="742950" lvl="1" indent="-285750" algn="just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</a:pPr>
            <a:r>
              <a:rPr lang="ru-RU" altLang="ru-RU" sz="2000" dirty="0">
                <a:latin typeface="Constantia" pitchFamily="18" charset="0"/>
              </a:rPr>
              <a:t>არ გაიქცეთ</a:t>
            </a:r>
          </a:p>
          <a:p>
            <a:pPr marL="742950" lvl="1" indent="-285750" algn="just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</a:pPr>
            <a:r>
              <a:rPr lang="ru-RU" altLang="ru-RU" sz="2000" dirty="0">
                <a:latin typeface="Constantia" pitchFamily="18" charset="0"/>
              </a:rPr>
              <a:t>დაწექით </a:t>
            </a:r>
            <a:r>
              <a:rPr lang="ru-RU" altLang="ru-RU" sz="2000" dirty="0" smtClean="0">
                <a:latin typeface="Constantia" pitchFamily="18" charset="0"/>
              </a:rPr>
              <a:t>იატაკზე</a:t>
            </a:r>
            <a:r>
              <a:rPr lang="ka-GE" altLang="ru-RU" sz="2000" dirty="0" smtClean="0">
                <a:latin typeface="Constantia" pitchFamily="18" charset="0"/>
              </a:rPr>
              <a:t>, </a:t>
            </a:r>
            <a:r>
              <a:rPr lang="ru-RU" altLang="ru-RU" sz="2000" dirty="0" smtClean="0">
                <a:latin typeface="Constantia" pitchFamily="18" charset="0"/>
              </a:rPr>
              <a:t>მუხლები ნიკაპთან</a:t>
            </a:r>
            <a:r>
              <a:rPr lang="ka-GE" altLang="ru-RU" sz="2000" dirty="0" smtClean="0">
                <a:latin typeface="Constantia" pitchFamily="18" charset="0"/>
              </a:rPr>
              <a:t> </a:t>
            </a:r>
            <a:r>
              <a:rPr lang="ru-RU" altLang="ru-RU" sz="2000" dirty="0" smtClean="0">
                <a:latin typeface="Constantia" pitchFamily="18" charset="0"/>
              </a:rPr>
              <a:t>მიიტანეთ</a:t>
            </a:r>
            <a:r>
              <a:rPr lang="ka-GE" altLang="ru-RU" sz="2000" dirty="0" smtClean="0">
                <a:latin typeface="Constantia" pitchFamily="18" charset="0"/>
              </a:rPr>
              <a:t> </a:t>
            </a:r>
            <a:r>
              <a:rPr lang="ru-RU" altLang="ru-RU" sz="2000" dirty="0" smtClean="0">
                <a:latin typeface="Constantia" pitchFamily="18" charset="0"/>
              </a:rPr>
              <a:t>და ხელებით</a:t>
            </a:r>
            <a:r>
              <a:rPr lang="ka-GE" altLang="ru-RU" sz="2000" dirty="0" smtClean="0">
                <a:latin typeface="Constantia" pitchFamily="18" charset="0"/>
              </a:rPr>
              <a:t> </a:t>
            </a:r>
            <a:r>
              <a:rPr lang="ru-RU" altLang="ru-RU" sz="2000" dirty="0" smtClean="0">
                <a:latin typeface="Constantia" pitchFamily="18" charset="0"/>
              </a:rPr>
              <a:t>დაიფარეთ </a:t>
            </a:r>
            <a:r>
              <a:rPr lang="ru-RU" altLang="ru-RU" sz="2000" dirty="0">
                <a:latin typeface="Constantia" pitchFamily="18" charset="0"/>
              </a:rPr>
              <a:t>თავი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3"/>
          <p:cNvPicPr>
            <a:picLocks noChangeAspect="1"/>
          </p:cNvPicPr>
          <p:nvPr/>
        </p:nvPicPr>
        <p:blipFill>
          <a:blip r:embed="rId2" cstate="print"/>
          <a:srcRect r="74696" b="61998"/>
          <a:stretch>
            <a:fillRect/>
          </a:stretch>
        </p:blipFill>
        <p:spPr bwMode="auto">
          <a:xfrm>
            <a:off x="673100" y="4232275"/>
            <a:ext cx="3332163" cy="2497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ZoneTexte 3"/>
          <p:cNvSpPr txBox="1">
            <a:spLocks noChangeArrowheads="1"/>
          </p:cNvSpPr>
          <p:nvPr/>
        </p:nvSpPr>
        <p:spPr bwMode="auto">
          <a:xfrm>
            <a:off x="673100" y="458788"/>
            <a:ext cx="7715250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800" b="1">
                <a:solidFill>
                  <a:srgbClr val="FF0000"/>
                </a:solidFill>
                <a:latin typeface="Constantia" pitchFamily="18" charset="0"/>
              </a:rPr>
              <a:t>როგორ ვიმოქმედოთ თუ მიწისძვრის დროს ვიმყოფებით შენობაში</a:t>
            </a:r>
            <a:endParaRPr lang="fr-FR" altLang="en-US" sz="2800" b="1" u="sng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8196" name="Picture 1"/>
          <p:cNvPicPr>
            <a:picLocks noChangeAspect="1"/>
          </p:cNvPicPr>
          <p:nvPr/>
        </p:nvPicPr>
        <p:blipFill>
          <a:blip r:embed="rId3" cstate="print"/>
          <a:srcRect r="64394" b="61087"/>
          <a:stretch>
            <a:fillRect/>
          </a:stretch>
        </p:blipFill>
        <p:spPr bwMode="auto">
          <a:xfrm>
            <a:off x="4643438" y="4446588"/>
            <a:ext cx="4249737" cy="2316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7" name="Rectangle 2"/>
          <p:cNvSpPr>
            <a:spLocks noChangeArrowheads="1"/>
          </p:cNvSpPr>
          <p:nvPr/>
        </p:nvSpPr>
        <p:spPr bwMode="auto">
          <a:xfrm>
            <a:off x="215900" y="1412875"/>
            <a:ext cx="8569325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ru-RU" altLang="ru-RU" dirty="0"/>
              <a:t>თუ არის შესაძლებლობა დატოვეთ შენობა და დარწმუნდით </a:t>
            </a:r>
            <a:r>
              <a:rPr lang="ru-RU" altLang="ru-RU" dirty="0" smtClean="0"/>
              <a:t>რო</a:t>
            </a:r>
            <a:r>
              <a:rPr lang="ka-GE" altLang="ru-RU" dirty="0" smtClean="0"/>
              <a:t>მ</a:t>
            </a:r>
            <a:r>
              <a:rPr lang="ru-RU" altLang="ru-RU" dirty="0" smtClean="0"/>
              <a:t> </a:t>
            </a:r>
            <a:r>
              <a:rPr lang="ru-RU" altLang="ru-RU" dirty="0"/>
              <a:t>იმყოფებით შენობიდან უსაფრთხო მანძილზე.</a:t>
            </a:r>
            <a:endParaRPr lang="ka-GE" altLang="ru-RU" dirty="0"/>
          </a:p>
          <a:p>
            <a:pPr marL="285750" indent="-285750">
              <a:buFont typeface="Wingdings" pitchFamily="2" charset="2"/>
              <a:buChar char="Ø"/>
            </a:pPr>
            <a:r>
              <a:rPr lang="ru-RU" altLang="ru-RU" dirty="0"/>
              <a:t>თუ შენობის დატოვება შეუძლებელია, იპოვეთ უსაფრთხო ადგილი (კარებების თაღები, მზიდი კედლები). შეგიძლიათ დაიმალოთ მასიური მაგიდის ან საწოლის ქვეშ.</a:t>
            </a:r>
            <a:endParaRPr lang="ka-GE" altLang="ru-RU" dirty="0"/>
          </a:p>
          <a:p>
            <a:pPr marL="285750" indent="-285750">
              <a:buFont typeface="Wingdings" pitchFamily="2" charset="2"/>
              <a:buChar char="Ø"/>
            </a:pPr>
            <a:r>
              <a:rPr lang="ru-RU" altLang="ru-RU" dirty="0"/>
              <a:t>საშიშია ფანჯრების სიახლოვეს და ბოლო სართულების კუთხის ოთახებში ყოფნა.</a:t>
            </a:r>
            <a:endParaRPr lang="ka-GE" altLang="ru-RU" dirty="0"/>
          </a:p>
          <a:p>
            <a:pPr marL="285750" indent="-285750">
              <a:buFont typeface="Wingdings" pitchFamily="2" charset="2"/>
              <a:buChar char="Ø"/>
            </a:pPr>
            <a:r>
              <a:rPr lang="ru-RU" altLang="ru-RU" dirty="0"/>
              <a:t>გამორთეთ გაზი, ელექტროენერგია გათბობის ნებისმიერი წყარო, გადაკეტეთ წყალი. ჩააქრეთ ცეცხლი, არ აანთოთ ასანთი და არ ისარგებლოთ ლიფტით.</a:t>
            </a:r>
            <a:endParaRPr lang="ka-GE" altLang="ru-RU" dirty="0"/>
          </a:p>
          <a:p>
            <a:pPr marL="285750" indent="-285750">
              <a:buFont typeface="Wingdings" pitchFamily="2" charset="2"/>
              <a:buChar char="Ø"/>
            </a:pPr>
            <a:r>
              <a:rPr lang="ru-RU" altLang="ru-RU" dirty="0"/>
              <a:t>შეაჩერეთ ისინი ვინც ცდილობს გადახტომას </a:t>
            </a:r>
            <a:r>
              <a:rPr lang="ru-RU" altLang="ru-RU" dirty="0" smtClean="0"/>
              <a:t>ზედა </a:t>
            </a:r>
            <a:r>
              <a:rPr lang="ru-RU" altLang="ru-RU" dirty="0"/>
              <a:t>სართულებიდან.</a:t>
            </a:r>
            <a:endParaRPr lang="ka-GE" altLang="ru-RU" dirty="0"/>
          </a:p>
          <a:p>
            <a:pPr marL="285750" indent="-285750">
              <a:buFont typeface="Wingdings" pitchFamily="2" charset="2"/>
              <a:buChar char="Ø"/>
            </a:pPr>
            <a:r>
              <a:rPr lang="ru-RU" altLang="ru-RU" dirty="0"/>
              <a:t>არ გახვიდეთ აივანზე და ტერასაზე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6"/>
          <p:cNvPicPr>
            <a:picLocks noChangeAspect="1"/>
          </p:cNvPicPr>
          <p:nvPr/>
        </p:nvPicPr>
        <p:blipFill>
          <a:blip r:embed="rId2" cstate="print"/>
          <a:srcRect b="26674"/>
          <a:stretch>
            <a:fillRect/>
          </a:stretch>
        </p:blipFill>
        <p:spPr bwMode="auto">
          <a:xfrm>
            <a:off x="1476375" y="3789363"/>
            <a:ext cx="5472113" cy="276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323850" y="404813"/>
            <a:ext cx="8640763" cy="53244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ru-RU" sz="2000" dirty="0"/>
              <a:t>სკოლებში ბავშვები უნდა</a:t>
            </a:r>
            <a:r>
              <a:rPr lang="ka-GE" sz="2000" dirty="0"/>
              <a:t> </a:t>
            </a:r>
            <a:r>
              <a:rPr lang="ru-RU" sz="2000" dirty="0"/>
              <a:t>დაიმალონ მერხების ქვეშ და</a:t>
            </a:r>
            <a:r>
              <a:rPr lang="ka-GE" sz="2000" dirty="0"/>
              <a:t> </a:t>
            </a:r>
            <a:r>
              <a:rPr lang="ru-RU" sz="2000" dirty="0"/>
              <a:t>ხელებით დაიფარონ თავი</a:t>
            </a:r>
            <a:r>
              <a:rPr lang="ka-GE" sz="2000" dirty="0"/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ru-RU" sz="2000" dirty="0"/>
              <a:t>თუ იმყოფებით საზოგადოებრივი</a:t>
            </a:r>
            <a:r>
              <a:rPr lang="ka-GE" sz="2000" dirty="0"/>
              <a:t> </a:t>
            </a:r>
            <a:r>
              <a:rPr lang="ru-RU" sz="2000" dirty="0"/>
              <a:t>თავშეყრის შენობებში :</a:t>
            </a:r>
          </a:p>
          <a:p>
            <a:pPr>
              <a:defRPr/>
            </a:pPr>
            <a:r>
              <a:rPr lang="ru-RU" sz="2000" dirty="0"/>
              <a:t>–   შეინარჩუნეთ სიმშვიდე</a:t>
            </a:r>
            <a:r>
              <a:rPr lang="ka-GE" sz="2000" dirty="0"/>
              <a:t>;</a:t>
            </a:r>
            <a:endParaRPr lang="ru-RU" sz="2000" dirty="0"/>
          </a:p>
          <a:p>
            <a:pPr>
              <a:defRPr/>
            </a:pPr>
            <a:r>
              <a:rPr lang="ru-RU" sz="2000" dirty="0"/>
              <a:t>–   დაიჭირეთ თავი შორს ხალხისაგან</a:t>
            </a:r>
            <a:r>
              <a:rPr lang="ka-GE" sz="2000" dirty="0"/>
              <a:t>;</a:t>
            </a:r>
            <a:endParaRPr lang="ru-RU" sz="2000" dirty="0"/>
          </a:p>
          <a:p>
            <a:pPr>
              <a:defRPr/>
            </a:pPr>
            <a:r>
              <a:rPr lang="ru-RU" sz="2000" dirty="0"/>
              <a:t>–   თავი აარიდეთ კიბეებს და გასასვლელ</a:t>
            </a:r>
            <a:r>
              <a:rPr lang="ka-GE" sz="2000" dirty="0"/>
              <a:t> </a:t>
            </a:r>
            <a:r>
              <a:rPr lang="ru-RU" sz="2000" dirty="0"/>
              <a:t>კარებებს სადაც ხდება უბედური</a:t>
            </a:r>
            <a:r>
              <a:rPr lang="ka-GE" sz="2000" dirty="0"/>
              <a:t> </a:t>
            </a:r>
            <a:r>
              <a:rPr lang="ru-RU" sz="2000" dirty="0"/>
              <a:t>შემთხვევების უმრავლესობა</a:t>
            </a:r>
            <a:r>
              <a:rPr lang="ka-GE" sz="2000" dirty="0"/>
              <a:t>;</a:t>
            </a:r>
            <a:endParaRPr lang="ru-RU" sz="2000" dirty="0"/>
          </a:p>
          <a:p>
            <a:pPr>
              <a:defRPr/>
            </a:pPr>
            <a:r>
              <a:rPr lang="ru-RU" sz="2000" dirty="0"/>
              <a:t>–   მხედველობაში გქონდეთ რომ საავარიო სიგნალიზაციის ჩართვამ შეიძლება გამოიწვიოს ელექტროენერგიის გამორთვა</a:t>
            </a:r>
            <a:r>
              <a:rPr lang="ka-GE" sz="2000" dirty="0"/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ru-RU" sz="2000" dirty="0"/>
              <a:t>მომზადებული გქონდეთ ფარანი და რადიომიმღები დამატებითი ელემენტებით სპეციალური სამსახურების განცხადებების მოსასმენად</a:t>
            </a:r>
            <a:r>
              <a:rPr lang="ka-GE" sz="2000" dirty="0"/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ru-RU" sz="2000" dirty="0"/>
              <a:t>თუ განჩნდა ხანძარი შეეცადეთ მის ჩაქრობას და აცნობეთ</a:t>
            </a:r>
            <a:r>
              <a:rPr lang="ka-GE" sz="2000" dirty="0"/>
              <a:t> </a:t>
            </a:r>
            <a:r>
              <a:rPr lang="ru-RU" sz="2000" dirty="0"/>
              <a:t>ადგილობრივ სახანძრო სამაშველო სამსახურს</a:t>
            </a:r>
            <a:r>
              <a:rPr lang="ka-GE" sz="2000" dirty="0"/>
              <a:t> - </a:t>
            </a:r>
            <a:r>
              <a:rPr lang="ka-GE" sz="2000" b="1" dirty="0">
                <a:solidFill>
                  <a:srgbClr val="FF0000"/>
                </a:solidFill>
              </a:rPr>
              <a:t>დარეკეთ „112“.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ru-RU" sz="2000" dirty="0"/>
              <a:t>აუცილებლობის შემთხვევაში შეუერთდით სამაშველო ჯგუფებს</a:t>
            </a:r>
          </a:p>
          <a:p>
            <a:pPr>
              <a:defRPr/>
            </a:pPr>
            <a:r>
              <a:rPr lang="ru-RU" sz="2000" dirty="0"/>
              <a:t>და დაეხმარეთ მათ ნანგრევების ქვეშ მოყოლილი ადამიანების ძებნაში და პირველადი დახმარების აღმოჩენაში</a:t>
            </a:r>
            <a:r>
              <a:rPr lang="ka-GE" sz="2000" dirty="0"/>
              <a:t>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/>
          <p:cNvSpPr>
            <a:spLocks noChangeArrowheads="1"/>
          </p:cNvSpPr>
          <p:nvPr/>
        </p:nvSpPr>
        <p:spPr bwMode="auto">
          <a:xfrm>
            <a:off x="857224" y="304800"/>
            <a:ext cx="7143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ka-GE" altLang="ru-RU" sz="2400" b="1" dirty="0" smtClean="0">
                <a:solidFill>
                  <a:srgbClr val="FF0000"/>
                </a:solidFill>
              </a:rPr>
              <a:t>კითხვები მიწისძვრის დროს ქცევის წესების შესახებ</a:t>
            </a:r>
            <a:endParaRPr lang="ru-RU" altLang="ru-RU" sz="2400" dirty="0"/>
          </a:p>
        </p:txBody>
      </p:sp>
      <p:pic>
        <p:nvPicPr>
          <p:cNvPr id="10243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49900" y="3911600"/>
            <a:ext cx="3125788" cy="258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4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750" y="3933825"/>
            <a:ext cx="3125788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8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76863" y="825500"/>
            <a:ext cx="3443287" cy="288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Picture 9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850" y="1025525"/>
            <a:ext cx="3443288" cy="268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60950" y="2708275"/>
            <a:ext cx="4076700" cy="367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250825" y="1262063"/>
            <a:ext cx="8642350" cy="45243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dirty="0"/>
              <a:t>თუ აღმოჩნდით ნანგრევების ქვეშ – გახსოვდეთ, არ დაეცეთ სულიერად, რომ შეინარჩუნოთ საღი აზროვნება. წყლის და საჭმლის გარეშე შესაძლებელია გაჩერდეთ საკმაოდ დიდხანს!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ru-RU" dirty="0"/>
              <a:t>შეინარჩუნეთ სიმშვიდე და შეეცადეთ გააკეთოთ ორიენტირება</a:t>
            </a:r>
            <a:endParaRPr lang="ka-GE" dirty="0"/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ru-RU" dirty="0"/>
              <a:t>არ აანთოთ ასანთი</a:t>
            </a:r>
            <a:endParaRPr lang="ka-GE" dirty="0"/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ru-RU" dirty="0"/>
              <a:t>არ იმოძრაოთ</a:t>
            </a:r>
            <a:endParaRPr lang="ka-GE" dirty="0"/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ru-RU" dirty="0"/>
              <a:t>პირი და ცხვირი დაიფარეთ ცხვირსახოცით ან ტანისამოსით</a:t>
            </a:r>
            <a:endParaRPr lang="ka-GE" dirty="0"/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ru-RU" dirty="0"/>
              <a:t>შეეცადეთ განსაზღვროთ თუ სად იმყოფებით,  ხომ არ არის</a:t>
            </a:r>
          </a:p>
          <a:p>
            <a:pPr>
              <a:defRPr/>
            </a:pPr>
            <a:r>
              <a:rPr lang="ru-RU" dirty="0"/>
              <a:t>გასასვლელი  და არიან თუ არა სიახლოვეს ადამიანები.</a:t>
            </a:r>
            <a:endParaRPr lang="ka-GE" dirty="0"/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ru-RU" dirty="0"/>
              <a:t>აკაკუნეთ მილზე ან კედელზე, რომ მაშველებმა შეძლონ თქვენი</a:t>
            </a:r>
          </a:p>
          <a:p>
            <a:pPr>
              <a:defRPr/>
            </a:pPr>
            <a:r>
              <a:rPr lang="ru-RU" dirty="0"/>
              <a:t>ადგილმდებარეობის განსაზღვრა. თუ გაქვთ გამოიყენეთ სასტვენი.</a:t>
            </a:r>
          </a:p>
          <a:p>
            <a:pPr>
              <a:defRPr/>
            </a:pPr>
            <a:r>
              <a:rPr lang="ru-RU" dirty="0"/>
              <a:t>იყვირეთ მხოლოდ უკიდურეს შემთხვევაში, რადგან ყვირილმა</a:t>
            </a:r>
          </a:p>
          <a:p>
            <a:pPr>
              <a:defRPr/>
            </a:pPr>
            <a:r>
              <a:rPr lang="ru-RU" dirty="0"/>
              <a:t>შეიძლება გაიძულოთ ჩაისუნთქოთ მტვრის საშიში რაოდენობა</a:t>
            </a:r>
            <a:endParaRPr lang="ka-GE" dirty="0"/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ru-RU" dirty="0"/>
              <a:t>შეინარჩუნეთ სიმშვიდე და შეეცადეთ</a:t>
            </a:r>
            <a:r>
              <a:rPr lang="ka-GE" dirty="0"/>
              <a:t> </a:t>
            </a:r>
            <a:r>
              <a:rPr lang="ru-RU" dirty="0"/>
              <a:t>განსაზღვროთ თქვენი მდებარეობა</a:t>
            </a:r>
            <a:endParaRPr lang="ka-GE" dirty="0"/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ru-RU" dirty="0"/>
              <a:t>თუ ზედ გაწევთ ნანგრევები, შეცადეთ ფრთხილად და ნელა მათი</a:t>
            </a:r>
          </a:p>
          <a:p>
            <a:pPr>
              <a:defRPr/>
            </a:pPr>
            <a:r>
              <a:rPr lang="ru-RU" dirty="0"/>
              <a:t>გადაწევა, რომ შეინარჩუნოთ ძალები და არ დაიჭრათ ბასრი საგნებით</a:t>
            </a:r>
          </a:p>
        </p:txBody>
      </p:sp>
      <p:sp>
        <p:nvSpPr>
          <p:cNvPr id="11268" name="Rectangle 1"/>
          <p:cNvSpPr>
            <a:spLocks noChangeArrowheads="1"/>
          </p:cNvSpPr>
          <p:nvPr/>
        </p:nvSpPr>
        <p:spPr bwMode="auto">
          <a:xfrm>
            <a:off x="395288" y="333375"/>
            <a:ext cx="8208962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800" b="1">
                <a:solidFill>
                  <a:srgbClr val="FF0000"/>
                </a:solidFill>
              </a:rPr>
              <a:t>როგორ მოვიქცეთ თუ აღმოვჩნდით ნანგრევების ქვეშ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ZoneTexte 4"/>
          <p:cNvSpPr txBox="1">
            <a:spLocks noChangeArrowheads="1"/>
          </p:cNvSpPr>
          <p:nvPr/>
        </p:nvSpPr>
        <p:spPr bwMode="auto">
          <a:xfrm>
            <a:off x="468313" y="549275"/>
            <a:ext cx="77152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800" b="1">
                <a:solidFill>
                  <a:srgbClr val="FF0000"/>
                </a:solidFill>
                <a:latin typeface="Constantia" pitchFamily="18" charset="0"/>
              </a:rPr>
              <a:t>როგორ მოვიქცეთ პირველი ბიძგის შემდეგ</a:t>
            </a:r>
            <a:endParaRPr lang="fr-FR" altLang="en-US" sz="2800" b="1" u="sng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82563" y="1096963"/>
            <a:ext cx="8607425" cy="48006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ru-RU" dirty="0"/>
              <a:t>მზად იყავით განმეორებითი ბიძგებისათვის.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ru-RU" dirty="0"/>
              <a:t>როდესაც ბიძგები დამთავრდება დაუყოვნებლივ გადით</a:t>
            </a:r>
            <a:r>
              <a:rPr lang="en-US" dirty="0"/>
              <a:t> </a:t>
            </a:r>
            <a:r>
              <a:rPr lang="ru-RU" dirty="0"/>
              <a:t>ქუჩაში. მშვიდად, პანიკის გარეშე დატოვეთ შენობა</a:t>
            </a:r>
            <a:r>
              <a:rPr lang="en-US" dirty="0"/>
              <a:t> </a:t>
            </a:r>
            <a:r>
              <a:rPr lang="ru-RU" dirty="0"/>
              <a:t>შემდეგი თანმიმდევრობით: დედა ბავშვებთან ერთად,</a:t>
            </a:r>
            <a:r>
              <a:rPr lang="en-US" dirty="0"/>
              <a:t> </a:t>
            </a:r>
            <a:r>
              <a:rPr lang="ru-RU" dirty="0"/>
              <a:t>მოხუცები,  ავადმყოფები, ინვალიდები და ა.შ.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ru-RU" dirty="0"/>
              <a:t>არ იდგეთ სადენების,  მილების და კარნიზების ქვეშ</a:t>
            </a:r>
            <a:r>
              <a:rPr lang="en-US" dirty="0"/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ru-RU" dirty="0"/>
              <a:t>რაც შეიძლება დაშორდით შენობებს, ბოძებს, ღობეებს.</a:t>
            </a:r>
            <a:r>
              <a:rPr lang="en-US" dirty="0"/>
              <a:t> </a:t>
            </a:r>
            <a:r>
              <a:rPr lang="ru-RU" dirty="0"/>
              <a:t>უკეთესია განთავსდეთ სკვერში, ღია მოედნებზე</a:t>
            </a:r>
            <a:r>
              <a:rPr lang="en-US" dirty="0"/>
              <a:t>.</a:t>
            </a:r>
            <a:endParaRPr lang="ru-RU" dirty="0"/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ru-RU" dirty="0"/>
              <a:t>შეამოწმეთ ხომ არ არიან დაჭრილები</a:t>
            </a:r>
            <a:r>
              <a:rPr lang="en-US" dirty="0"/>
              <a:t>.</a:t>
            </a:r>
            <a:endParaRPr lang="ru-RU" dirty="0"/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ru-RU" dirty="0"/>
              <a:t>არ გაანძრიოთ  მძიმედ დაჭრილები</a:t>
            </a:r>
            <a:r>
              <a:rPr lang="en-US" dirty="0"/>
              <a:t>.</a:t>
            </a:r>
            <a:endParaRPr lang="ru-RU" dirty="0"/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ru-RU" dirty="0"/>
              <a:t>მისდიეთ კომპეტენტური სამსახურების მითითებებს</a:t>
            </a:r>
            <a:r>
              <a:rPr lang="en-US" dirty="0"/>
              <a:t>.</a:t>
            </a:r>
            <a:endParaRPr lang="ru-RU" dirty="0"/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ru-RU" dirty="0"/>
              <a:t>გამოიყენეთ ტელეფონი მხოლოდ აუცილებლობის შემთხვევაში,</a:t>
            </a:r>
          </a:p>
          <a:p>
            <a:pPr>
              <a:defRPr/>
            </a:pPr>
            <a:r>
              <a:rPr lang="ru-RU" dirty="0"/>
              <a:t>სატელეფონო  ხაზების გადატვირთვის თავიდან ასაცილებლად</a:t>
            </a:r>
            <a:r>
              <a:rPr lang="en-US" dirty="0"/>
              <a:t>.</a:t>
            </a:r>
            <a:endParaRPr lang="ru-RU" dirty="0"/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ru-RU" dirty="0"/>
              <a:t>არ გამოიყენოთ ავტომობილი, რომ არ შეუშალოთ</a:t>
            </a:r>
            <a:r>
              <a:rPr lang="en-US" dirty="0"/>
              <a:t> </a:t>
            </a:r>
            <a:r>
              <a:rPr lang="ru-RU" dirty="0"/>
              <a:t>ხელი სამაშველო  ჯგუფებს მუშაობაში</a:t>
            </a:r>
            <a:r>
              <a:rPr lang="en-US" dirty="0"/>
              <a:t>.</a:t>
            </a:r>
            <a:endParaRPr lang="ru-RU" dirty="0"/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ru-RU" dirty="0"/>
              <a:t>არ შეხვიდეთ დაზიანებულ სახლში, განსაკუთრებით თუ</a:t>
            </a:r>
            <a:r>
              <a:rPr lang="en-US" dirty="0"/>
              <a:t> </a:t>
            </a:r>
            <a:r>
              <a:rPr lang="ru-RU" dirty="0"/>
              <a:t>იგრძნობა გაზის სუნი ან ჩანს გაწყვეტილი ელექტრო სადენები.</a:t>
            </a:r>
          </a:p>
          <a:p>
            <a:pPr>
              <a:defRPr/>
            </a:pPr>
            <a:r>
              <a:rPr lang="ru-RU" dirty="0"/>
              <a:t>თუ იმყოფებით დაზიანებულ სახლში არ აანთოთ ცეცხლი.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/>
          <p:cNvSpPr txBox="1">
            <a:spLocks/>
          </p:cNvSpPr>
          <p:nvPr/>
        </p:nvSpPr>
        <p:spPr>
          <a:xfrm>
            <a:off x="620713" y="4110038"/>
            <a:ext cx="8229600" cy="663575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spc="-100" baseline="0">
                <a:solidFill>
                  <a:schemeClr val="tx2"/>
                </a:solidFill>
                <a:latin typeface="BPG QuadroSquare Mtavruli" pitchFamily="18" charset="0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ka-GE" smtClean="0"/>
              <a:t>მადლობთ ყურადღებისათვის!</a:t>
            </a:r>
            <a:endParaRPr lang="en-US" dirty="0"/>
          </a:p>
        </p:txBody>
      </p:sp>
      <p:pic>
        <p:nvPicPr>
          <p:cNvPr id="13315" name="Picture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888" y="1884363"/>
            <a:ext cx="2047875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ébit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Débit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ébit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ébit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Débit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778</TotalTime>
  <Words>520</Words>
  <Application>Microsoft Office PowerPoint</Application>
  <PresentationFormat>On-screen Show (4:3)</PresentationFormat>
  <Paragraphs>66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Débit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of two kinds of Solar collectors</dc:title>
  <dc:creator>Baumann Pascal</dc:creator>
  <cp:lastModifiedBy>user</cp:lastModifiedBy>
  <cp:revision>87</cp:revision>
  <dcterms:created xsi:type="dcterms:W3CDTF">2009-05-06T07:13:20Z</dcterms:created>
  <dcterms:modified xsi:type="dcterms:W3CDTF">2016-06-17T03:48:23Z</dcterms:modified>
</cp:coreProperties>
</file>