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8"/>
  </p:notesMasterIdLst>
  <p:sldIdLst>
    <p:sldId id="256" r:id="rId2"/>
    <p:sldId id="257" r:id="rId3"/>
    <p:sldId id="258" r:id="rId4"/>
    <p:sldId id="279" r:id="rId5"/>
    <p:sldId id="283" r:id="rId6"/>
    <p:sldId id="282" r:id="rId7"/>
    <p:sldId id="285" r:id="rId8"/>
    <p:sldId id="287" r:id="rId9"/>
    <p:sldId id="266" r:id="rId10"/>
    <p:sldId id="286" r:id="rId11"/>
    <p:sldId id="280" r:id="rId12"/>
    <p:sldId id="262" r:id="rId13"/>
    <p:sldId id="263" r:id="rId14"/>
    <p:sldId id="284" r:id="rId15"/>
    <p:sldId id="275" r:id="rId16"/>
    <p:sldId id="264" r:id="rId17"/>
    <p:sldId id="269" r:id="rId18"/>
    <p:sldId id="261" r:id="rId19"/>
    <p:sldId id="271" r:id="rId20"/>
    <p:sldId id="272" r:id="rId21"/>
    <p:sldId id="273" r:id="rId22"/>
    <p:sldId id="274" r:id="rId23"/>
    <p:sldId id="265" r:id="rId24"/>
    <p:sldId id="276" r:id="rId25"/>
    <p:sldId id="277" r:id="rId26"/>
    <p:sldId id="278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60"/>
  </p:normalViewPr>
  <p:slideViewPr>
    <p:cSldViewPr>
      <p:cViewPr>
        <p:scale>
          <a:sx n="76" d="100"/>
          <a:sy n="76" d="100"/>
        </p:scale>
        <p:origin x="-3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BD44D-3C90-4547-816D-1A992CAEA34F}" type="datetimeFigureOut">
              <a:rPr lang="en-US" smtClean="0"/>
              <a:pPr/>
              <a:t>7/23/2016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77234-C0CA-4497-80DD-2D581B9BFF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00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77234-C0CA-4497-80DD-2D581B9BFF5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39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9525 h 1912"/>
              <a:gd name="T4" fmla="*/ 0 w 1588"/>
              <a:gd name="T5" fmla="*/ 9525 h 1912"/>
              <a:gd name="T6" fmla="*/ 0 w 1588"/>
              <a:gd name="T7" fmla="*/ 95250 h 1912"/>
              <a:gd name="T8" fmla="*/ 0 w 1588"/>
              <a:gd name="T9" fmla="*/ 3035300 h 1912"/>
              <a:gd name="T10" fmla="*/ 0 w 1588"/>
              <a:gd name="T11" fmla="*/ 3035300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69B12-E569-468F-93C2-4A9C1A13F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4E90B-244B-4244-8546-ECA26B89AD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4AC9B-B016-4FAC-8FAC-2B20AA2F10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44E15-18B5-486F-8C88-CBA2985FFA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4CDCE-1305-46F9-82CC-053DE7096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EB7E7-371C-48DD-9CC4-6254AEB4F1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D9354-C8A9-4B73-90F2-0EBEFA00A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1BCB5-7892-4744-912D-C134067273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16631-D5E4-4AE1-BDAC-BDF037390C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98BF1-51E3-4E1B-9006-1EB2B22A8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B865C-7097-4B64-A1E6-961C05E89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27FAEE49-1614-4101-9C97-EB2EDCC96C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http://news.az/photos/page-photo/62689.jpg" TargetMode="Externa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a.wikipedia.org/wiki/XX_%E1%83%A1%E1%83%90%E1%83%A3%E1%83%99%E1%83%A3%E1%83%9C%E1%83%94" TargetMode="External"/><Relationship Id="rId7" Type="http://schemas.openxmlformats.org/officeDocument/2006/relationships/hyperlink" Target="https://ka.wikipedia.org/wiki/%E1%83%9C%E1%83%98%E1%83%90%E1%83%93%E1%83%90%E1%83%92%E1%83%98" TargetMode="External"/><Relationship Id="rId2" Type="http://schemas.openxmlformats.org/officeDocument/2006/relationships/hyperlink" Target="https://ka.wikipedia.org/wiki/%E1%83%99%E1%83%9A%E1%83%98%E1%83%9B%E1%83%90%E1%83%A2%E1%83%9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a.wikipedia.org/wiki/%E1%83%9F%E1%83%90%E1%83%9C%E1%83%92%E1%83%91%E1%83%90%E1%83%93%E1%83%98" TargetMode="External"/><Relationship Id="rId5" Type="http://schemas.openxmlformats.org/officeDocument/2006/relationships/hyperlink" Target="https://ka.wikipedia.org/wiki/%E1%83%A2%E1%83%A7%E1%83%94" TargetMode="External"/><Relationship Id="rId4" Type="http://schemas.openxmlformats.org/officeDocument/2006/relationships/hyperlink" Target="https://ka.wikipedia.org/wiki/%E1%83%90%E1%83%A2%E1%83%9B%E1%83%9D%E1%83%A1%E1%83%A4%E1%83%94%E1%83%A0%E1%83%9D_(%E1%83%93%E1%83%94%E1%83%93%E1%83%90%E1%83%9B%E1%83%98%E1%83%AC%E1%83%90)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7200"/>
            <a:ext cx="84582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</a:rPr>
              <a:t>        </a:t>
            </a:r>
            <a:endParaRPr lang="ru-RU" sz="2800" dirty="0" smtClean="0">
              <a:latin typeface="Avaza" pitchFamily="34" charset="0"/>
              <a:ea typeface="+mj-ea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438400"/>
            <a:ext cx="8153400" cy="2743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000" b="1" dirty="0" smtClean="0">
              <a:latin typeface="Avaza" pitchFamily="34" charset="0"/>
              <a:ea typeface="+mn-ea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err="1" smtClean="0">
                <a:latin typeface="Avaza" pitchFamily="34" charset="0"/>
                <a:ea typeface="+mn-ea"/>
              </a:rPr>
              <a:t>klimatis</a:t>
            </a:r>
            <a:r>
              <a:rPr lang="en-US" sz="2400" b="1" dirty="0" smtClean="0">
                <a:latin typeface="Avaza" pitchFamily="34" charset="0"/>
                <a:ea typeface="+mn-ea"/>
              </a:rPr>
              <a:t>  </a:t>
            </a:r>
            <a:r>
              <a:rPr lang="en-US" sz="2400" b="1" dirty="0" err="1" smtClean="0">
                <a:latin typeface="Avaza" pitchFamily="34" charset="0"/>
                <a:ea typeface="+mn-ea"/>
              </a:rPr>
              <a:t>cvllileba</a:t>
            </a:r>
            <a:r>
              <a:rPr lang="en-US" sz="2400" b="1" dirty="0" smtClean="0">
                <a:latin typeface="Avaza" pitchFamily="34" charset="0"/>
                <a:ea typeface="+mn-ea"/>
              </a:rPr>
              <a:t>  – </a:t>
            </a:r>
            <a:r>
              <a:rPr lang="en-US" sz="2400" b="1" dirty="0" err="1" smtClean="0">
                <a:latin typeface="Avaza" pitchFamily="34" charset="0"/>
                <a:ea typeface="+mn-ea"/>
              </a:rPr>
              <a:t>mizezebi</a:t>
            </a:r>
            <a:r>
              <a:rPr lang="en-US" sz="2400" b="1" dirty="0" smtClean="0">
                <a:latin typeface="Avaza" pitchFamily="34" charset="0"/>
                <a:ea typeface="+mn-ea"/>
              </a:rPr>
              <a:t> da </a:t>
            </a:r>
            <a:r>
              <a:rPr lang="en-US" sz="2400" b="1" dirty="0" err="1" smtClean="0">
                <a:latin typeface="Avaza" pitchFamily="34" charset="0"/>
                <a:ea typeface="+mn-ea"/>
              </a:rPr>
              <a:t>Sedegebi</a:t>
            </a:r>
            <a:endParaRPr lang="en-US" sz="2400" b="1" dirty="0" smtClean="0">
              <a:latin typeface="Avaza" pitchFamily="34" charset="0"/>
              <a:ea typeface="+mn-ea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latin typeface="Avaza" pitchFamily="34" charset="0"/>
              <a:ea typeface="+mn-ea"/>
            </a:endParaRPr>
          </a:p>
          <a:p>
            <a:pPr>
              <a:defRPr/>
            </a:pPr>
            <a:r>
              <a:rPr lang="ka-GE" sz="2400" b="1" dirty="0" smtClean="0"/>
              <a:t>ასოციაცია “შავი ზღვის ეკო აკადემია”</a:t>
            </a:r>
          </a:p>
          <a:p>
            <a:pPr>
              <a:defRPr/>
            </a:pPr>
            <a:r>
              <a:rPr lang="ka-GE" sz="2400" b="1" dirty="0" smtClean="0"/>
              <a:t>ბათუმი, 201</a:t>
            </a:r>
            <a:r>
              <a:rPr lang="en-US" sz="2400" b="1" dirty="0" smtClean="0">
                <a:latin typeface="Avaza" pitchFamily="34" charset="0"/>
                <a:ea typeface="+mn-ea"/>
              </a:rPr>
              <a:t>6 w.</a:t>
            </a:r>
            <a:endParaRPr lang="ka-GE" sz="2400" b="1" dirty="0" smtClean="0"/>
          </a:p>
        </p:txBody>
      </p:sp>
      <p:pic>
        <p:nvPicPr>
          <p:cNvPr id="6" name="Picture 7" descr="Logo BS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682672"/>
            <a:ext cx="242543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OX_VL_C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685800"/>
            <a:ext cx="628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6" y="267935"/>
            <a:ext cx="1987643" cy="1377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7315200" cy="5715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US" sz="2400" dirty="0" smtClean="0">
              <a:latin typeface="Amiran" pitchFamily="34" charset="0"/>
              <a:ea typeface="+mn-ea"/>
            </a:endParaRPr>
          </a:p>
          <a:p>
            <a:pPr eaLnBrk="1" hangingPunct="1">
              <a:buFontTx/>
              <a:buNone/>
              <a:defRPr/>
            </a:pPr>
            <a:r>
              <a:rPr lang="en-US" sz="2400" dirty="0" err="1" smtClean="0">
                <a:latin typeface="AcadNusx" pitchFamily="2" charset="0"/>
                <a:ea typeface="+mn-ea"/>
              </a:rPr>
              <a:t>klimati</a:t>
            </a:r>
            <a:r>
              <a:rPr lang="en-US" sz="2400" dirty="0" smtClean="0">
                <a:latin typeface="AcadNusx" pitchFamily="2" charset="0"/>
                <a:ea typeface="+mn-ea"/>
              </a:rPr>
              <a:t> </a:t>
            </a:r>
            <a:r>
              <a:rPr lang="en-US" sz="2400" dirty="0" err="1" smtClean="0">
                <a:latin typeface="AcadNusx" pitchFamily="2" charset="0"/>
                <a:ea typeface="+mn-ea"/>
              </a:rPr>
              <a:t>icvleba</a:t>
            </a:r>
            <a:r>
              <a:rPr lang="en-US" sz="2400" dirty="0" smtClean="0">
                <a:latin typeface="AcadNusx" pitchFamily="2" charset="0"/>
                <a:ea typeface="+mn-ea"/>
              </a:rPr>
              <a:t>, </a:t>
            </a:r>
            <a:r>
              <a:rPr lang="en-US" sz="2400" dirty="0" err="1" smtClean="0">
                <a:latin typeface="AcadNusx" pitchFamily="2" charset="0"/>
                <a:ea typeface="+mn-ea"/>
              </a:rPr>
              <a:t>klimati</a:t>
            </a:r>
            <a:r>
              <a:rPr lang="en-US" sz="2400" dirty="0" smtClean="0">
                <a:latin typeface="AcadNusx" pitchFamily="2" charset="0"/>
                <a:ea typeface="+mn-ea"/>
              </a:rPr>
              <a:t> </a:t>
            </a:r>
            <a:r>
              <a:rPr lang="en-US" sz="2400" dirty="0" err="1" smtClean="0">
                <a:latin typeface="AcadNusx" pitchFamily="2" charset="0"/>
                <a:ea typeface="+mn-ea"/>
              </a:rPr>
              <a:t>yovelTvis</a:t>
            </a:r>
            <a:r>
              <a:rPr lang="en-US" sz="2400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err="1" smtClean="0">
                <a:latin typeface="AcadNusx" pitchFamily="2" charset="0"/>
                <a:ea typeface="+mn-ea"/>
              </a:rPr>
              <a:t>icvleboda,amJamad</a:t>
            </a:r>
            <a:r>
              <a:rPr lang="en-US" sz="2400" dirty="0" smtClean="0">
                <a:latin typeface="AcadNusx" pitchFamily="2" charset="0"/>
                <a:ea typeface="+mn-ea"/>
              </a:rPr>
              <a:t> </a:t>
            </a:r>
            <a:r>
              <a:rPr lang="en-US" sz="2400" dirty="0" err="1" smtClean="0">
                <a:latin typeface="AcadNusx" pitchFamily="2" charset="0"/>
                <a:ea typeface="+mn-ea"/>
              </a:rPr>
              <a:t>Cven</a:t>
            </a:r>
            <a:r>
              <a:rPr lang="en-US" sz="2400" dirty="0" smtClean="0">
                <a:latin typeface="AcadNusx" pitchFamily="2" charset="0"/>
                <a:ea typeface="+mn-ea"/>
              </a:rPr>
              <a:t> </a:t>
            </a:r>
            <a:r>
              <a:rPr lang="en-US" sz="2400" dirty="0" err="1" smtClean="0">
                <a:latin typeface="AcadNusx" pitchFamily="2" charset="0"/>
                <a:ea typeface="+mn-ea"/>
              </a:rPr>
              <a:t>vaCqarebT</a:t>
            </a:r>
            <a:r>
              <a:rPr lang="en-US" sz="2400" dirty="0" smtClean="0">
                <a:latin typeface="AcadNusx" pitchFamily="2" charset="0"/>
                <a:ea typeface="+mn-ea"/>
              </a:rPr>
              <a:t> am 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>
                <a:latin typeface="AcadNusx" pitchFamily="2" charset="0"/>
                <a:ea typeface="+mn-ea"/>
              </a:rPr>
              <a:t>process </a:t>
            </a:r>
            <a:r>
              <a:rPr lang="en-US" sz="2400" dirty="0" err="1" smtClean="0">
                <a:latin typeface="AcadNusx" pitchFamily="2" charset="0"/>
                <a:ea typeface="+mn-ea"/>
              </a:rPr>
              <a:t>gaurkveveli</a:t>
            </a:r>
            <a:r>
              <a:rPr lang="en-US" sz="2400" dirty="0" smtClean="0">
                <a:latin typeface="AcadNusx" pitchFamily="2" charset="0"/>
                <a:ea typeface="+mn-ea"/>
              </a:rPr>
              <a:t> </a:t>
            </a:r>
            <a:r>
              <a:rPr lang="en-US" sz="2400" dirty="0" err="1" smtClean="0">
                <a:latin typeface="AcadNusx" pitchFamily="2" charset="0"/>
                <a:ea typeface="+mn-ea"/>
              </a:rPr>
              <a:t>mimarTulebiT</a:t>
            </a:r>
            <a:endParaRPr lang="ru-RU" sz="2400" dirty="0" smtClean="0">
              <a:latin typeface="Amiran" pitchFamily="34" charset="0"/>
              <a:ea typeface="+mn-ea"/>
            </a:endParaRPr>
          </a:p>
        </p:txBody>
      </p:sp>
      <p:pic>
        <p:nvPicPr>
          <p:cNvPr id="4099" name="Picture 4" descr="suns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9800"/>
            <a:ext cx="2590800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IMG_1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590800"/>
            <a:ext cx="19050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2" descr="62689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8200" y="4876800"/>
            <a:ext cx="24384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 descr="Picture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2590800"/>
            <a:ext cx="2133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5" descr="ika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4267200"/>
            <a:ext cx="4116388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ea typeface="+mj-ea"/>
              </a:rPr>
              <a:t>   </a:t>
            </a:r>
            <a:r>
              <a:rPr lang="ka-GE" sz="2400" dirty="0" smtClean="0">
                <a:ea typeface="+mj-ea"/>
              </a:rPr>
              <a:t>              </a:t>
            </a:r>
            <a:r>
              <a:rPr lang="en-US" sz="2400" dirty="0" smtClean="0">
                <a:ea typeface="+mj-ea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Avaza" pitchFamily="34" charset="0"/>
                <a:ea typeface="+mj-ea"/>
              </a:rPr>
              <a:t>ra</a:t>
            </a:r>
            <a:r>
              <a:rPr lang="en-US" sz="2400" dirty="0" smtClean="0">
                <a:solidFill>
                  <a:srgbClr val="FF0000"/>
                </a:solidFill>
                <a:latin typeface="Avaza" pitchFamily="34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vaza" pitchFamily="34" charset="0"/>
                <a:ea typeface="+mj-ea"/>
              </a:rPr>
              <a:t>aris</a:t>
            </a:r>
            <a:r>
              <a:rPr lang="en-US" sz="2400" dirty="0" smtClean="0">
                <a:solidFill>
                  <a:srgbClr val="FF0000"/>
                </a:solidFill>
                <a:latin typeface="Avaza" pitchFamily="34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vaza" pitchFamily="34" charset="0"/>
                <a:ea typeface="+mj-ea"/>
              </a:rPr>
              <a:t>klimatis</a:t>
            </a:r>
            <a:r>
              <a:rPr lang="en-US" sz="2400" dirty="0" smtClean="0">
                <a:solidFill>
                  <a:srgbClr val="FF0000"/>
                </a:solidFill>
                <a:latin typeface="Avaza" pitchFamily="34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vaza" pitchFamily="34" charset="0"/>
                <a:ea typeface="+mj-ea"/>
              </a:rPr>
              <a:t>cvlileba</a:t>
            </a:r>
            <a:r>
              <a:rPr lang="en-US" sz="2400" dirty="0" smtClean="0">
                <a:solidFill>
                  <a:srgbClr val="FF0000"/>
                </a:solidFill>
                <a:latin typeface="Avaza" pitchFamily="34" charset="0"/>
                <a:ea typeface="+mj-ea"/>
              </a:rPr>
              <a:t>?</a:t>
            </a:r>
            <a:endParaRPr lang="ru-RU" sz="2400" dirty="0" smtClean="0">
              <a:solidFill>
                <a:srgbClr val="FF0000"/>
              </a:solidFill>
              <a:latin typeface="Avaza" pitchFamily="34" charset="0"/>
              <a:ea typeface="+mj-ea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229600" cy="41148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      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klimatis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cvlileba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dRevandelobis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yvelaze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didi</a:t>
            </a:r>
            <a:r>
              <a:rPr lang="en-US" sz="1800" b="1" dirty="0" smtClean="0">
                <a:latin typeface="AcadNusx" pitchFamily="2" charset="0"/>
                <a:ea typeface="+mn-ea"/>
              </a:rPr>
              <a:t> da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mniSvnelovani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globaluri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garemosdacviTi</a:t>
            </a:r>
            <a:r>
              <a:rPr lang="en-US" sz="1800" b="1" dirty="0" smtClean="0">
                <a:latin typeface="AcadNusx" pitchFamily="2" charset="0"/>
                <a:ea typeface="+mn-ea"/>
              </a:rPr>
              <a:t> 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problemaa</a:t>
            </a:r>
            <a:endParaRPr lang="ka-GE" sz="1800" b="1" dirty="0" smtClean="0">
              <a:latin typeface="AcadNusx" pitchFamily="2" charset="0"/>
              <a:ea typeface="+mn-ea"/>
            </a:endParaRPr>
          </a:p>
          <a:p>
            <a:pPr eaLnBrk="1" hangingPunct="1">
              <a:buNone/>
              <a:defRPr/>
            </a:pPr>
            <a:r>
              <a:rPr lang="ka-GE" sz="1800" b="1" dirty="0">
                <a:effectLst/>
                <a:latin typeface="AcadNusx" pitchFamily="2" charset="0"/>
                <a:ea typeface="+mn-ea"/>
              </a:rPr>
              <a:t> </a:t>
            </a:r>
            <a:r>
              <a:rPr lang="ka-GE" sz="1800" b="1" dirty="0" smtClean="0">
                <a:effectLst/>
                <a:latin typeface="AcadNusx" pitchFamily="2" charset="0"/>
                <a:ea typeface="+mn-ea"/>
              </a:rPr>
              <a:t>   </a:t>
            </a:r>
            <a:endParaRPr lang="en-US" sz="1800" b="1" dirty="0" smtClean="0">
              <a:latin typeface="AcadNusx" pitchFamily="2" charset="0"/>
              <a:ea typeface="+mn-ea"/>
            </a:endParaRPr>
          </a:p>
          <a:p>
            <a:r>
              <a:rPr lang="en-US" sz="1800" dirty="0" err="1" smtClean="0">
                <a:effectLst/>
                <a:latin typeface="AcadNusx" pitchFamily="2" charset="0"/>
              </a:rPr>
              <a:t>klimatis</a:t>
            </a:r>
            <a:r>
              <a:rPr lang="en-US" sz="1800" dirty="0" smtClean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globalur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cvlilebaSi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igulisxmeba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dedamiwaze</a:t>
            </a:r>
            <a:r>
              <a:rPr lang="en-US" sz="1800" dirty="0">
                <a:effectLst/>
                <a:latin typeface="AcadNusx" pitchFamily="2" charset="0"/>
              </a:rPr>
              <a:t>  </a:t>
            </a:r>
            <a:r>
              <a:rPr lang="en-US" sz="1800" dirty="0" err="1">
                <a:effectLst/>
                <a:latin typeface="AcadNusx" pitchFamily="2" charset="0"/>
              </a:rPr>
              <a:t>haeris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saSualo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mravalwliuri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temperaturis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mateba</a:t>
            </a:r>
            <a:r>
              <a:rPr lang="en-US" sz="1800" dirty="0">
                <a:effectLst/>
                <a:latin typeface="AcadNusx" pitchFamily="2" charset="0"/>
              </a:rPr>
              <a:t>.  </a:t>
            </a:r>
            <a:r>
              <a:rPr lang="en-US" sz="1800" dirty="0" err="1">
                <a:effectLst/>
                <a:latin typeface="AcadNusx" pitchFamily="2" charset="0"/>
              </a:rPr>
              <a:t>mecnierebi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varaudoben</a:t>
            </a:r>
            <a:r>
              <a:rPr lang="en-US" sz="1800" dirty="0">
                <a:effectLst/>
                <a:latin typeface="AcadNusx" pitchFamily="2" charset="0"/>
              </a:rPr>
              <a:t>, rom </a:t>
            </a:r>
            <a:r>
              <a:rPr lang="en-US" sz="1800" dirty="0" err="1">
                <a:effectLst/>
                <a:latin typeface="AcadNusx" pitchFamily="2" charset="0"/>
              </a:rPr>
              <a:t>kacobriobis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istoriaSi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dafiqsirebuli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klimatis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globaluri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cvlilebis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yvela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periodisagan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gansxvavebiT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Tanamedrove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klimatis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cvlileba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ZiriTadad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gamowveulia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adamianis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sawarmoo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saqmianobiTa</a:t>
            </a:r>
            <a:r>
              <a:rPr lang="en-US" sz="1800" dirty="0">
                <a:effectLst/>
                <a:latin typeface="AcadNusx" pitchFamily="2" charset="0"/>
              </a:rPr>
              <a:t> da  </a:t>
            </a:r>
            <a:r>
              <a:rPr lang="en-US" sz="1800" dirty="0" err="1">
                <a:effectLst/>
                <a:latin typeface="AcadNusx" pitchFamily="2" charset="0"/>
              </a:rPr>
              <a:t>bunebrivi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resursebis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intensiuri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gamoyenebiT</a:t>
            </a:r>
            <a:r>
              <a:rPr lang="en-US" sz="1800" dirty="0">
                <a:effectLst/>
                <a:latin typeface="AcadNusx" pitchFamily="2" charset="0"/>
              </a:rPr>
              <a:t>,  </a:t>
            </a:r>
            <a:r>
              <a:rPr lang="en-US" sz="1800" dirty="0" err="1">
                <a:effectLst/>
                <a:latin typeface="AcadNusx" pitchFamily="2" charset="0"/>
              </a:rPr>
              <a:t>rac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iwvevs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atmosferoSi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e.w.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saTburis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airebis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koncentraciebis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zrdas</a:t>
            </a:r>
            <a:r>
              <a:rPr lang="en-US" sz="1800" dirty="0">
                <a:effectLst/>
                <a:latin typeface="AcadNusx" pitchFamily="2" charset="0"/>
              </a:rPr>
              <a:t>. </a:t>
            </a:r>
            <a:r>
              <a:rPr lang="en-US" sz="1800" dirty="0" err="1">
                <a:effectLst/>
                <a:latin typeface="AcadNusx" pitchFamily="2" charset="0"/>
              </a:rPr>
              <a:t>dedamiwis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atmosferoSi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saTburis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airebia</a:t>
            </a:r>
            <a:r>
              <a:rPr lang="en-US" sz="1800" dirty="0">
                <a:effectLst/>
                <a:latin typeface="AcadNusx" pitchFamily="2" charset="0"/>
              </a:rPr>
              <a:t>: </a:t>
            </a:r>
            <a:r>
              <a:rPr lang="en-US" sz="1800" dirty="0" err="1">
                <a:effectLst/>
                <a:latin typeface="AcadNusx" pitchFamily="2" charset="0"/>
              </a:rPr>
              <a:t>naxSirorJangi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azotis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qveJangi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meTani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wylis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orTqli</a:t>
            </a:r>
            <a:r>
              <a:rPr lang="en-US" sz="1800" dirty="0">
                <a:effectLst/>
                <a:latin typeface="AcadNusx" pitchFamily="2" charset="0"/>
              </a:rPr>
              <a:t> da  </a:t>
            </a:r>
            <a:r>
              <a:rPr lang="en-US" sz="1800" dirty="0" err="1">
                <a:effectLst/>
                <a:latin typeface="AcadNusx" pitchFamily="2" charset="0"/>
              </a:rPr>
              <a:t>sxv</a:t>
            </a:r>
            <a:r>
              <a:rPr lang="en-US" sz="1800" dirty="0">
                <a:effectLst/>
                <a:latin typeface="AcadNusx" pitchFamily="2" charset="0"/>
              </a:rPr>
              <a:t>. </a:t>
            </a:r>
            <a:r>
              <a:rPr lang="en-US" sz="1800" dirty="0" err="1">
                <a:effectLst/>
                <a:latin typeface="AcadNusx" pitchFamily="2" charset="0"/>
              </a:rPr>
              <a:t>es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airebi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mniSvnelovan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rols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TamaSoben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dedamiwis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saTburis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efeqtis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CamoyalibebaSi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amitom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ewodebaT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maT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saTburis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airebi</a:t>
            </a:r>
            <a:r>
              <a:rPr lang="en-US" sz="1800" dirty="0" smtClean="0">
                <a:effectLst/>
                <a:latin typeface="AcadNusx" pitchFamily="2" charset="0"/>
              </a:rPr>
              <a:t>.</a:t>
            </a:r>
            <a:r>
              <a:rPr lang="en-US" sz="1800" b="1" dirty="0">
                <a:effectLst/>
              </a:rPr>
              <a:t> </a:t>
            </a:r>
            <a:r>
              <a:rPr lang="en-US" sz="1800" dirty="0" smtClean="0">
                <a:effectLst/>
              </a:rPr>
              <a:t> </a:t>
            </a:r>
          </a:p>
          <a:p>
            <a:r>
              <a:rPr lang="en-US" sz="1800" dirty="0" smtClean="0">
                <a:effectLst/>
                <a:latin typeface="AcadNusx" pitchFamily="2" charset="0"/>
              </a:rPr>
              <a:t> </a:t>
            </a:r>
          </a:p>
          <a:p>
            <a:pPr eaLnBrk="1" hangingPunct="1">
              <a:defRPr/>
            </a:pPr>
            <a:endParaRPr lang="en-US" sz="16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400" dirty="0" smtClean="0">
                <a:latin typeface="AcadNusx" pitchFamily="2" charset="0"/>
                <a:ea typeface="+mn-ea"/>
              </a:rPr>
              <a:t>.</a:t>
            </a:r>
            <a:r>
              <a:rPr lang="en-US" sz="1400" dirty="0" smtClean="0">
                <a:latin typeface="AcadNusx" pitchFamily="2" charset="0"/>
              </a:rPr>
              <a:t> </a:t>
            </a:r>
            <a:endParaRPr lang="en-US" sz="2800" dirty="0" smtClean="0">
              <a:latin typeface="AcadNusx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152400"/>
            <a:ext cx="8001000" cy="762000"/>
          </a:xfrm>
        </p:spPr>
        <p:txBody>
          <a:bodyPr/>
          <a:lstStyle/>
          <a:p>
            <a:r>
              <a:rPr lang="en-US" sz="1200" dirty="0">
                <a:effectLst/>
              </a:rPr>
              <a:t/>
            </a:r>
            <a:br>
              <a:rPr lang="en-US" sz="1200" dirty="0">
                <a:effectLst/>
              </a:rPr>
            </a:br>
            <a:endParaRPr lang="en-US" sz="1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381000" y="0"/>
            <a:ext cx="8686800" cy="5638800"/>
          </a:xfrm>
        </p:spPr>
        <p:txBody>
          <a:bodyPr/>
          <a:lstStyle/>
          <a:p>
            <a:r>
              <a:rPr lang="ka-GE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 smtClean="0">
                <a:solidFill>
                  <a:srgbClr val="7030A0"/>
                </a:solidFill>
              </a:rPr>
              <a:t>  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381000"/>
            <a:ext cx="8534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 smtClean="0">
                <a:latin typeface="AcadNusx" pitchFamily="2" charset="0"/>
              </a:rPr>
              <a:t>  </a:t>
            </a:r>
            <a:r>
              <a:rPr lang="en-US" dirty="0" err="1" smtClean="0">
                <a:latin typeface="AcadNusx" pitchFamily="2" charset="0"/>
              </a:rPr>
              <a:t>xSirad</a:t>
            </a:r>
            <a:r>
              <a:rPr lang="en-US" dirty="0" smtClean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adamianebi</a:t>
            </a:r>
            <a:r>
              <a:rPr lang="en-US" dirty="0">
                <a:latin typeface="AcadNusx" pitchFamily="2" charset="0"/>
              </a:rPr>
              <a:t>  </a:t>
            </a:r>
            <a:r>
              <a:rPr lang="en-US" dirty="0" err="1">
                <a:latin typeface="AcadNusx" pitchFamily="2" charset="0"/>
              </a:rPr>
              <a:t>terminebs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amindi</a:t>
            </a:r>
            <a:r>
              <a:rPr lang="en-US" dirty="0">
                <a:latin typeface="AcadNusx" pitchFamily="2" charset="0"/>
              </a:rPr>
              <a:t> da </a:t>
            </a:r>
            <a:r>
              <a:rPr lang="en-US" dirty="0" err="1">
                <a:latin typeface="AcadNusx" pitchFamily="2" charset="0"/>
              </a:rPr>
              <a:t>klimati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iyeneben</a:t>
            </a:r>
            <a:r>
              <a:rPr lang="en-US" dirty="0">
                <a:latin typeface="AcadNusx" pitchFamily="2" charset="0"/>
              </a:rPr>
              <a:t>  </a:t>
            </a:r>
            <a:r>
              <a:rPr lang="en-US" dirty="0" err="1">
                <a:latin typeface="AcadNusx" pitchFamily="2" charset="0"/>
              </a:rPr>
              <a:t>erTi</a:t>
            </a:r>
            <a:r>
              <a:rPr lang="en-US" dirty="0">
                <a:latin typeface="AcadNusx" pitchFamily="2" charset="0"/>
              </a:rPr>
              <a:t> da  </a:t>
            </a:r>
            <a:r>
              <a:rPr lang="en-US" dirty="0" err="1">
                <a:latin typeface="AcadNusx" pitchFamily="2" charset="0"/>
              </a:rPr>
              <a:t>imave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mniSvnelobiT</a:t>
            </a:r>
            <a:r>
              <a:rPr lang="en-US" dirty="0">
                <a:latin typeface="AcadNusx" pitchFamily="2" charset="0"/>
              </a:rPr>
              <a:t>, </a:t>
            </a:r>
            <a:r>
              <a:rPr lang="en-US" dirty="0" err="1">
                <a:latin typeface="AcadNusx" pitchFamily="2" charset="0"/>
              </a:rPr>
              <a:t>rac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ar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aris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swori</a:t>
            </a:r>
            <a:r>
              <a:rPr lang="en-US" dirty="0">
                <a:latin typeface="AcadNusx" pitchFamily="2" charset="0"/>
              </a:rPr>
              <a:t>. </a:t>
            </a:r>
            <a:r>
              <a:rPr lang="en-US" dirty="0" err="1">
                <a:latin typeface="AcadNusx" pitchFamily="2" charset="0"/>
              </a:rPr>
              <a:t>klimatis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cvlilebis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arsi</a:t>
            </a:r>
            <a:r>
              <a:rPr lang="en-US" dirty="0">
                <a:latin typeface="AcadNusx" pitchFamily="2" charset="0"/>
              </a:rPr>
              <a:t> rom  </a:t>
            </a:r>
            <a:r>
              <a:rPr lang="en-US" dirty="0" err="1">
                <a:latin typeface="AcadNusx" pitchFamily="2" charset="0"/>
              </a:rPr>
              <a:t>gavigoT</a:t>
            </a:r>
            <a:r>
              <a:rPr lang="en-US" dirty="0">
                <a:latin typeface="AcadNusx" pitchFamily="2" charset="0"/>
              </a:rPr>
              <a:t>, </a:t>
            </a:r>
            <a:r>
              <a:rPr lang="en-US" dirty="0" err="1">
                <a:latin typeface="AcadNusx" pitchFamily="2" charset="0"/>
              </a:rPr>
              <a:t>saWiroa</a:t>
            </a:r>
            <a:r>
              <a:rPr lang="en-US" dirty="0">
                <a:latin typeface="AcadNusx" pitchFamily="2" charset="0"/>
              </a:rPr>
              <a:t>, </a:t>
            </a:r>
            <a:r>
              <a:rPr lang="en-US" dirty="0" err="1">
                <a:latin typeface="AcadNusx" pitchFamily="2" charset="0"/>
              </a:rPr>
              <a:t>gavarkvioT</a:t>
            </a:r>
            <a:r>
              <a:rPr lang="en-US" dirty="0">
                <a:latin typeface="AcadNusx" pitchFamily="2" charset="0"/>
              </a:rPr>
              <a:t>, </a:t>
            </a:r>
            <a:r>
              <a:rPr lang="en-US" dirty="0" err="1">
                <a:latin typeface="AcadNusx" pitchFamily="2" charset="0"/>
              </a:rPr>
              <a:t>Tu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ra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gansxvavebaa</a:t>
            </a:r>
            <a:r>
              <a:rPr lang="en-US" dirty="0">
                <a:latin typeface="AcadNusx" pitchFamily="2" charset="0"/>
              </a:rPr>
              <a:t> am  or </a:t>
            </a:r>
            <a:r>
              <a:rPr lang="en-US" dirty="0" err="1">
                <a:latin typeface="AcadNusx" pitchFamily="2" charset="0"/>
              </a:rPr>
              <a:t>termins</a:t>
            </a:r>
            <a:r>
              <a:rPr lang="en-US" dirty="0">
                <a:latin typeface="AcadNusx" pitchFamily="2" charset="0"/>
              </a:rPr>
              <a:t> </a:t>
            </a:r>
            <a:r>
              <a:rPr lang="en-US" dirty="0" err="1">
                <a:latin typeface="AcadNusx" pitchFamily="2" charset="0"/>
              </a:rPr>
              <a:t>Soris</a:t>
            </a:r>
            <a:r>
              <a:rPr lang="en-US" dirty="0" smtClean="0">
                <a:latin typeface="AcadNusx" pitchFamily="2" charset="0"/>
              </a:rPr>
              <a:t>.</a:t>
            </a:r>
            <a:r>
              <a:rPr lang="en-US" dirty="0">
                <a:latin typeface="AcadNusx" pitchFamily="2" charset="0"/>
              </a:rPr>
              <a:t> </a:t>
            </a:r>
            <a:endParaRPr lang="ka-GE" dirty="0" smtClean="0">
              <a:latin typeface="AcadNusx" pitchFamily="2" charset="0"/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</a:t>
            </a:r>
          </a:p>
          <a:p>
            <a:r>
              <a:rPr lang="ka-GE" dirty="0" smtClean="0">
                <a:solidFill>
                  <a:srgbClr val="FF0000"/>
                </a:solidFill>
              </a:rPr>
              <a:t>  ამინდი -  </a:t>
            </a:r>
            <a:r>
              <a:rPr lang="en-US" dirty="0" err="1" smtClean="0"/>
              <a:t>ეს</a:t>
            </a:r>
            <a:r>
              <a:rPr lang="en-US" dirty="0" smtClean="0"/>
              <a:t> </a:t>
            </a:r>
            <a:r>
              <a:rPr lang="en-US" dirty="0" err="1"/>
              <a:t>არის</a:t>
            </a:r>
            <a:r>
              <a:rPr lang="en-US" dirty="0"/>
              <a:t> </a:t>
            </a:r>
            <a:r>
              <a:rPr lang="en-US" dirty="0" err="1"/>
              <a:t>ატმოსფეროს</a:t>
            </a:r>
            <a:r>
              <a:rPr lang="en-US" dirty="0"/>
              <a:t> </a:t>
            </a:r>
            <a:r>
              <a:rPr lang="en-US" dirty="0" err="1"/>
              <a:t>მუდმივად</a:t>
            </a:r>
            <a:r>
              <a:rPr lang="en-US" dirty="0"/>
              <a:t> </a:t>
            </a:r>
            <a:r>
              <a:rPr lang="en-US" dirty="0" err="1"/>
              <a:t>ცვალებადი</a:t>
            </a:r>
            <a:r>
              <a:rPr lang="en-US" dirty="0"/>
              <a:t> </a:t>
            </a:r>
            <a:r>
              <a:rPr lang="en-US" dirty="0" err="1"/>
              <a:t>მდგომარეობა</a:t>
            </a:r>
            <a:r>
              <a:rPr lang="en-US" dirty="0"/>
              <a:t>, </a:t>
            </a:r>
            <a:r>
              <a:rPr lang="en-US" dirty="0" err="1"/>
              <a:t>რომელიც</a:t>
            </a:r>
            <a:r>
              <a:rPr lang="en-US" dirty="0"/>
              <a:t> </a:t>
            </a:r>
            <a:r>
              <a:rPr lang="en-US" dirty="0" err="1"/>
              <a:t>როგორც</a:t>
            </a:r>
            <a:r>
              <a:rPr lang="en-US" dirty="0"/>
              <a:t> </a:t>
            </a:r>
            <a:r>
              <a:rPr lang="en-US" dirty="0" err="1"/>
              <a:t>წესი</a:t>
            </a:r>
            <a:r>
              <a:rPr lang="en-US" dirty="0"/>
              <a:t> </a:t>
            </a:r>
            <a:r>
              <a:rPr lang="en-US" dirty="0" err="1"/>
              <a:t>განიხილება</a:t>
            </a:r>
            <a:r>
              <a:rPr lang="en-US" dirty="0"/>
              <a:t> </a:t>
            </a:r>
            <a:r>
              <a:rPr lang="en-US" dirty="0" err="1"/>
              <a:t>დროის</a:t>
            </a:r>
            <a:r>
              <a:rPr lang="en-US" dirty="0"/>
              <a:t> </a:t>
            </a:r>
            <a:r>
              <a:rPr lang="en-US" dirty="0" err="1"/>
              <a:t>რაღაც</a:t>
            </a:r>
            <a:r>
              <a:rPr lang="en-US" dirty="0"/>
              <a:t> </a:t>
            </a:r>
            <a:r>
              <a:rPr lang="en-US" dirty="0" err="1"/>
              <a:t>გარკვეულ</a:t>
            </a:r>
            <a:r>
              <a:rPr lang="en-US" dirty="0"/>
              <a:t> </a:t>
            </a:r>
            <a:r>
              <a:rPr lang="en-US" dirty="0" err="1"/>
              <a:t>კონკრეტულ</a:t>
            </a:r>
            <a:r>
              <a:rPr lang="en-US" dirty="0"/>
              <a:t> </a:t>
            </a:r>
            <a:r>
              <a:rPr lang="en-US" dirty="0" err="1"/>
              <a:t>მონაკვეთში</a:t>
            </a:r>
            <a:r>
              <a:rPr lang="en-US" dirty="0"/>
              <a:t>.</a:t>
            </a:r>
            <a:endParaRPr lang="en-US" dirty="0">
              <a:latin typeface="AcadNusx" pitchFamily="2" charset="0"/>
            </a:endParaRPr>
          </a:p>
          <a:p>
            <a:r>
              <a:rPr lang="en-US" dirty="0" smtClean="0">
                <a:latin typeface="AcadNusx" pitchFamily="2" charset="0"/>
              </a:rPr>
              <a:t>. </a:t>
            </a:r>
            <a:endParaRPr lang="ka-GE" dirty="0" smtClean="0">
              <a:latin typeface="AcadNusx" pitchFamily="2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AcadNusx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cadNusx" pitchFamily="2" charset="0"/>
              </a:rPr>
              <a:t>klimati</a:t>
            </a:r>
            <a:r>
              <a:rPr lang="en-US" b="1" dirty="0" smtClean="0">
                <a:solidFill>
                  <a:srgbClr val="FF0000"/>
                </a:solidFill>
                <a:latin typeface="AcadNusx" pitchFamily="2" charset="0"/>
              </a:rPr>
              <a:t> - </a:t>
            </a:r>
            <a:r>
              <a:rPr lang="en-US" b="1" dirty="0" err="1" smtClean="0">
                <a:latin typeface="AcadNusx" pitchFamily="2" charset="0"/>
              </a:rPr>
              <a:t>aris</a:t>
            </a:r>
            <a:r>
              <a:rPr lang="en-US" b="1" dirty="0" smtClean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amindis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saSualo</a:t>
            </a:r>
            <a:r>
              <a:rPr lang="en-US" b="1" dirty="0">
                <a:latin typeface="AcadNusx" pitchFamily="2" charset="0"/>
              </a:rPr>
              <a:t>  </a:t>
            </a:r>
            <a:r>
              <a:rPr lang="en-US" b="1" dirty="0" err="1">
                <a:latin typeface="AcadNusx" pitchFamily="2" charset="0"/>
              </a:rPr>
              <a:t>maCvenebeli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xangrZlivi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drois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ganmavlobaSi</a:t>
            </a:r>
            <a:r>
              <a:rPr lang="en-US" b="1" dirty="0">
                <a:latin typeface="AcadNusx" pitchFamily="2" charset="0"/>
              </a:rPr>
              <a:t>, </a:t>
            </a:r>
            <a:r>
              <a:rPr lang="en-US" b="1" dirty="0" err="1">
                <a:latin typeface="AcadNusx" pitchFamily="2" charset="0"/>
              </a:rPr>
              <a:t>romelic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damaxasiaTebelia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konkretuli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regionisTvis</a:t>
            </a:r>
            <a:r>
              <a:rPr lang="en-US" b="1" dirty="0">
                <a:latin typeface="AcadNusx" pitchFamily="2" charset="0"/>
              </a:rPr>
              <a:t>. </a:t>
            </a:r>
            <a:r>
              <a:rPr lang="en-US" b="1" dirty="0" err="1">
                <a:latin typeface="AcadNusx" pitchFamily="2" charset="0"/>
              </a:rPr>
              <a:t>klimati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ganicdis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cvlilebas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xangrZlivi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drois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manZilze</a:t>
            </a:r>
            <a:r>
              <a:rPr lang="en-US" b="1" dirty="0">
                <a:latin typeface="AcadNusx" pitchFamily="2" charset="0"/>
              </a:rPr>
              <a:t>. </a:t>
            </a:r>
            <a:r>
              <a:rPr lang="en-US" b="1" dirty="0" err="1">
                <a:latin typeface="AcadNusx" pitchFamily="2" charset="0"/>
              </a:rPr>
              <a:t>klimatis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cvlileba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mudmivi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procesia</a:t>
            </a:r>
            <a:r>
              <a:rPr lang="en-US" b="1" dirty="0">
                <a:latin typeface="AcadNusx" pitchFamily="2" charset="0"/>
              </a:rPr>
              <a:t>, </a:t>
            </a:r>
            <a:r>
              <a:rPr lang="en-US" b="1" dirty="0" err="1">
                <a:latin typeface="AcadNusx" pitchFamily="2" charset="0"/>
              </a:rPr>
              <a:t>romelic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dedamiwaze</a:t>
            </a:r>
            <a:r>
              <a:rPr lang="en-US" b="1" dirty="0">
                <a:latin typeface="AcadNusx" pitchFamily="2" charset="0"/>
              </a:rPr>
              <a:t>  </a:t>
            </a:r>
            <a:r>
              <a:rPr lang="en-US" b="1" dirty="0" err="1">
                <a:latin typeface="AcadNusx" pitchFamily="2" charset="0"/>
              </a:rPr>
              <a:t>miliardobiT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wlis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ganmavlobaSi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mimdinareobda</a:t>
            </a:r>
            <a:r>
              <a:rPr lang="en-US" b="1" dirty="0">
                <a:latin typeface="AcadNusx" pitchFamily="2" charset="0"/>
              </a:rPr>
              <a:t> da  </a:t>
            </a:r>
            <a:r>
              <a:rPr lang="en-US" b="1" dirty="0" err="1">
                <a:latin typeface="AcadNusx" pitchFamily="2" charset="0"/>
              </a:rPr>
              <a:t>axlac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grZeldeba</a:t>
            </a:r>
            <a:r>
              <a:rPr lang="en-US" dirty="0" smtClean="0">
                <a:latin typeface="AcadNusx" pitchFamily="2" charset="0"/>
              </a:rPr>
              <a:t>.</a:t>
            </a:r>
            <a:r>
              <a:rPr lang="en-US" dirty="0"/>
              <a:t> </a:t>
            </a:r>
            <a:endParaRPr lang="ru-RU" i="1" dirty="0">
              <a:latin typeface="Amiran" pitchFamily="34" charset="0"/>
            </a:endParaRPr>
          </a:p>
          <a:p>
            <a:endParaRPr lang="en-US" dirty="0">
              <a:latin typeface="AcadNusx" pitchFamily="2" charset="0"/>
            </a:endParaRPr>
          </a:p>
          <a:p>
            <a:endParaRPr lang="en-US" dirty="0">
              <a:latin typeface="AcadNusx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38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sz="2400" b="1" dirty="0">
                <a:effectLst/>
              </a:rPr>
              <a:t> </a:t>
            </a:r>
            <a:r>
              <a:rPr lang="en-US" sz="2400" b="1" dirty="0" smtClean="0">
                <a:effectLst/>
              </a:rPr>
              <a:t>        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კლიმატის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</a:rPr>
              <a:t>ცვლილება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და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</a:rPr>
              <a:t>საქართველო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1534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ffectLst/>
              </a:rPr>
              <a:t> </a:t>
            </a:r>
          </a:p>
          <a:p>
            <a:r>
              <a:rPr lang="en-US" sz="1800" dirty="0" err="1">
                <a:effectLst/>
                <a:latin typeface="AcadNusx" pitchFamily="2" charset="0"/>
              </a:rPr>
              <a:t>saqarTvelo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geografiuli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mdebareobisa</a:t>
            </a:r>
            <a:r>
              <a:rPr lang="en-US" sz="1800" dirty="0">
                <a:effectLst/>
                <a:latin typeface="AcadNusx" pitchFamily="2" charset="0"/>
              </a:rPr>
              <a:t> da  </a:t>
            </a:r>
            <a:r>
              <a:rPr lang="en-US" sz="1800" dirty="0" err="1">
                <a:effectLst/>
                <a:latin typeface="AcadNusx" pitchFamily="2" charset="0"/>
              </a:rPr>
              <a:t>rTuli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reliefuri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pirobebis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gamo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sagrZnoblad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mowyvladia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klimatis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cvlilebebis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mimarT</a:t>
            </a:r>
            <a:r>
              <a:rPr lang="en-US" sz="1800" dirty="0">
                <a:effectLst/>
                <a:latin typeface="AcadNusx" pitchFamily="2" charset="0"/>
              </a:rPr>
              <a:t>. am  </a:t>
            </a:r>
            <a:r>
              <a:rPr lang="en-US" sz="1800" dirty="0" err="1">
                <a:effectLst/>
                <a:latin typeface="AcadNusx" pitchFamily="2" charset="0"/>
              </a:rPr>
              <a:t>faqts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didi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mniSvneloba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aqvs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qveynis</a:t>
            </a:r>
            <a:r>
              <a:rPr lang="en-US" sz="1800" dirty="0">
                <a:effectLst/>
                <a:latin typeface="AcadNusx" pitchFamily="2" charset="0"/>
              </a:rPr>
              <a:t>  </a:t>
            </a:r>
            <a:r>
              <a:rPr lang="en-US" sz="1800" dirty="0" err="1">
                <a:effectLst/>
                <a:latin typeface="AcadNusx" pitchFamily="2" charset="0"/>
              </a:rPr>
              <a:t>ekonomikis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sxvadasxva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dargis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ganviTarebis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TvalsazrisiT</a:t>
            </a:r>
            <a:r>
              <a:rPr lang="en-US" sz="1800" dirty="0" smtClean="0">
                <a:effectLst/>
                <a:latin typeface="AcadNusx" pitchFamily="2" charset="0"/>
              </a:rPr>
              <a:t>.</a:t>
            </a:r>
            <a:r>
              <a:rPr lang="en-US" sz="1800" dirty="0">
                <a:effectLst/>
                <a:latin typeface="AcadNusx" pitchFamily="2" charset="0"/>
              </a:rPr>
              <a:t> </a:t>
            </a:r>
          </a:p>
          <a:p>
            <a:r>
              <a:rPr lang="en-US" sz="1800" dirty="0" err="1">
                <a:effectLst/>
                <a:latin typeface="AcadNusx" pitchFamily="2" charset="0"/>
              </a:rPr>
              <a:t>klimatis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cvlilebis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dasadgenad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saqarTveloSi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Seswavlil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iqna</a:t>
            </a:r>
            <a:r>
              <a:rPr lang="en-US" sz="1800" dirty="0">
                <a:effectLst/>
                <a:latin typeface="AcadNusx" pitchFamily="2" charset="0"/>
              </a:rPr>
              <a:t>  </a:t>
            </a:r>
            <a:r>
              <a:rPr lang="en-US" sz="1800" dirty="0" err="1">
                <a:effectLst/>
                <a:latin typeface="AcadNusx" pitchFamily="2" charset="0"/>
              </a:rPr>
              <a:t>haeris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saSualo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mravalwliuri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temperaturisa</a:t>
            </a:r>
            <a:r>
              <a:rPr lang="en-US" sz="1800" dirty="0">
                <a:effectLst/>
                <a:latin typeface="AcadNusx" pitchFamily="2" charset="0"/>
              </a:rPr>
              <a:t> da  </a:t>
            </a:r>
            <a:r>
              <a:rPr lang="en-US" sz="1800" dirty="0" err="1">
                <a:effectLst/>
                <a:latin typeface="AcadNusx" pitchFamily="2" charset="0"/>
              </a:rPr>
              <a:t>naleqebis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monacemebi</a:t>
            </a:r>
            <a:r>
              <a:rPr lang="en-US" sz="1800" dirty="0">
                <a:effectLst/>
                <a:latin typeface="AcadNusx" pitchFamily="2" charset="0"/>
              </a:rPr>
              <a:t> 1955-1970  da  1990-2005  </a:t>
            </a:r>
            <a:r>
              <a:rPr lang="en-US" sz="1800" dirty="0" err="1">
                <a:effectLst/>
                <a:latin typeface="AcadNusx" pitchFamily="2" charset="0"/>
              </a:rPr>
              <a:t>wlebSi</a:t>
            </a:r>
            <a:r>
              <a:rPr lang="en-US" sz="1800" dirty="0">
                <a:effectLst/>
                <a:latin typeface="AcadNusx" pitchFamily="2" charset="0"/>
              </a:rPr>
              <a:t>. </a:t>
            </a:r>
            <a:r>
              <a:rPr lang="en-US" sz="1800" dirty="0" err="1">
                <a:effectLst/>
                <a:latin typeface="AcadNusx" pitchFamily="2" charset="0"/>
              </a:rPr>
              <a:t>dadginda</a:t>
            </a:r>
            <a:r>
              <a:rPr lang="en-US" sz="1800" dirty="0">
                <a:effectLst/>
                <a:latin typeface="AcadNusx" pitchFamily="2" charset="0"/>
              </a:rPr>
              <a:t>, rom  1990-2005  </a:t>
            </a:r>
            <a:r>
              <a:rPr lang="en-US" sz="1800" dirty="0" err="1">
                <a:effectLst/>
                <a:latin typeface="AcadNusx" pitchFamily="2" charset="0"/>
              </a:rPr>
              <a:t>wlebSi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haeris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saSualo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temperaturam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dasavleT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saqarTveloSi</a:t>
            </a:r>
            <a:r>
              <a:rPr lang="en-US" sz="1800" dirty="0">
                <a:effectLst/>
                <a:latin typeface="AcadNusx" pitchFamily="2" charset="0"/>
              </a:rPr>
              <a:t> 1955-1970  </a:t>
            </a:r>
            <a:r>
              <a:rPr lang="en-US" sz="1800" dirty="0" err="1">
                <a:effectLst/>
                <a:latin typeface="AcadNusx" pitchFamily="2" charset="0"/>
              </a:rPr>
              <a:t>wlebTan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SedarebiT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smtClean="0">
                <a:effectLst/>
                <a:latin typeface="AcadNusx" pitchFamily="2" charset="0"/>
              </a:rPr>
              <a:t>0.2-0.4º</a:t>
            </a:r>
            <a:r>
              <a:rPr lang="ka-GE" sz="1800" dirty="0" smtClean="0">
                <a:effectLst/>
                <a:latin typeface="AcadNusx" pitchFamily="2" charset="0"/>
              </a:rPr>
              <a:t>გრადუს</a:t>
            </a:r>
            <a:r>
              <a:rPr lang="en-US" sz="1800" dirty="0" err="1" smtClean="0">
                <a:effectLst/>
                <a:latin typeface="AcadNusx" pitchFamily="2" charset="0"/>
              </a:rPr>
              <a:t>iT</a:t>
            </a:r>
            <a:r>
              <a:rPr lang="en-US" sz="1800" dirty="0" smtClean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moimata</a:t>
            </a:r>
            <a:r>
              <a:rPr lang="en-US" sz="1800" dirty="0">
                <a:effectLst/>
                <a:latin typeface="AcadNusx" pitchFamily="2" charset="0"/>
              </a:rPr>
              <a:t>,  </a:t>
            </a:r>
            <a:r>
              <a:rPr lang="en-US" sz="1800" dirty="0" err="1">
                <a:effectLst/>
                <a:latin typeface="AcadNusx" pitchFamily="2" charset="0"/>
              </a:rPr>
              <a:t>xolo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aRmosavleT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saqarTveloSi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temperaturis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matebam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smtClean="0">
                <a:effectLst/>
                <a:latin typeface="AcadNusx" pitchFamily="2" charset="0"/>
              </a:rPr>
              <a:t>0.6º</a:t>
            </a:r>
            <a:r>
              <a:rPr lang="ka-GE" sz="1800" dirty="0" smtClean="0">
                <a:effectLst/>
                <a:latin typeface="AcadNusx" pitchFamily="2" charset="0"/>
              </a:rPr>
              <a:t>გრადუსს</a:t>
            </a:r>
            <a:r>
              <a:rPr lang="en-US" sz="1800" dirty="0" smtClean="0">
                <a:effectLst/>
                <a:latin typeface="AcadNusx" pitchFamily="2" charset="0"/>
              </a:rPr>
              <a:t>  </a:t>
            </a:r>
            <a:r>
              <a:rPr lang="en-US" sz="1800" dirty="0" err="1">
                <a:effectLst/>
                <a:latin typeface="AcadNusx" pitchFamily="2" charset="0"/>
              </a:rPr>
              <a:t>Seadgina</a:t>
            </a:r>
            <a:r>
              <a:rPr lang="en-US" sz="1800" dirty="0">
                <a:effectLst/>
                <a:latin typeface="AcadNusx" pitchFamily="2" charset="0"/>
              </a:rPr>
              <a:t>. </a:t>
            </a:r>
            <a:r>
              <a:rPr lang="en-US" sz="1800" dirty="0" err="1">
                <a:effectLst/>
                <a:latin typeface="AcadNusx" pitchFamily="2" charset="0"/>
              </a:rPr>
              <a:t>naleqebis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raodenobam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zogadad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dasavleT</a:t>
            </a:r>
            <a:r>
              <a:rPr lang="en-US" sz="1800" dirty="0">
                <a:effectLst/>
                <a:latin typeface="AcadNusx" pitchFamily="2" charset="0"/>
              </a:rPr>
              <a:t> da  </a:t>
            </a:r>
            <a:r>
              <a:rPr lang="en-US" sz="1800" dirty="0" err="1">
                <a:effectLst/>
                <a:latin typeface="AcadNusx" pitchFamily="2" charset="0"/>
              </a:rPr>
              <a:t>aRmosavleT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saqarTveloSi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Sesabamisad</a:t>
            </a:r>
            <a:r>
              <a:rPr lang="en-US" sz="1800" dirty="0">
                <a:effectLst/>
                <a:latin typeface="AcadNusx" pitchFamily="2" charset="0"/>
              </a:rPr>
              <a:t>, 8% </a:t>
            </a:r>
            <a:r>
              <a:rPr lang="en-US" sz="1800" dirty="0" err="1" smtClean="0">
                <a:effectLst/>
                <a:latin typeface="AcadNusx" pitchFamily="2" charset="0"/>
              </a:rPr>
              <a:t>moimata</a:t>
            </a:r>
            <a:r>
              <a:rPr lang="en-US" sz="1800" dirty="0">
                <a:effectLst/>
                <a:latin typeface="AcadNusx" pitchFamily="2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43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AcadNusx" pitchFamily="2" charset="0"/>
              </a:rPr>
              <a:t>    </a:t>
            </a:r>
            <a:r>
              <a:rPr lang="ka-GE" sz="2400" dirty="0" smtClean="0">
                <a:latin typeface="AcadNusx" pitchFamily="2" charset="0"/>
              </a:rPr>
              <a:t>   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</a:rPr>
              <a:t>gamomwvevi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</a:rPr>
              <a:t>mizezebi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</a:rPr>
              <a:t> da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</a:rPr>
              <a:t>Sedegebi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153400" cy="4419600"/>
          </a:xfrm>
        </p:spPr>
        <p:txBody>
          <a:bodyPr/>
          <a:lstStyle/>
          <a:p>
            <a:r>
              <a:rPr lang="en-US" sz="1600" dirty="0" err="1" smtClean="0">
                <a:solidFill>
                  <a:schemeClr val="tx2"/>
                </a:solidFill>
                <a:latin typeface="AcadNusx" pitchFamily="2" charset="0"/>
              </a:rPr>
              <a:t>klimatis</a:t>
            </a:r>
            <a:r>
              <a:rPr lang="en-US" sz="1600" dirty="0" smtClean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600" dirty="0" err="1" smtClean="0">
                <a:latin typeface="AcadNusx" pitchFamily="2" charset="0"/>
              </a:rPr>
              <a:t>cvlileba</a:t>
            </a:r>
            <a:r>
              <a:rPr lang="en-US" sz="1600" dirty="0" smtClean="0">
                <a:latin typeface="AcadNusx" pitchFamily="2" charset="0"/>
              </a:rPr>
              <a:t>  </a:t>
            </a:r>
            <a:r>
              <a:rPr lang="en-US" sz="1600" dirty="0" err="1" smtClean="0">
                <a:latin typeface="AcadNusx" pitchFamily="2" charset="0"/>
              </a:rPr>
              <a:t>ganixileba</a:t>
            </a:r>
            <a:r>
              <a:rPr lang="en-US" sz="1600" dirty="0" smtClean="0">
                <a:latin typeface="AcadNusx" pitchFamily="2" charset="0"/>
              </a:rPr>
              <a:t> </a:t>
            </a:r>
            <a:r>
              <a:rPr lang="en-US" sz="1600" dirty="0" err="1" smtClean="0">
                <a:latin typeface="AcadNusx" pitchFamily="2" charset="0"/>
              </a:rPr>
              <a:t>rogorc</a:t>
            </a:r>
            <a:r>
              <a:rPr lang="en-US" sz="1600" dirty="0" smtClean="0">
                <a:latin typeface="AcadNusx" pitchFamily="2" charset="0"/>
              </a:rPr>
              <a:t> </a:t>
            </a:r>
            <a:r>
              <a:rPr lang="en-US" sz="1600" dirty="0" err="1" smtClean="0">
                <a:latin typeface="AcadNusx" pitchFamily="2" charset="0"/>
              </a:rPr>
              <a:t>anTropogenuli</a:t>
            </a:r>
            <a:r>
              <a:rPr lang="en-US" sz="1600" dirty="0" smtClean="0">
                <a:latin typeface="AcadNusx" pitchFamily="2" charset="0"/>
              </a:rPr>
              <a:t> </a:t>
            </a:r>
            <a:r>
              <a:rPr lang="en-US" sz="1600" dirty="0" err="1" smtClean="0">
                <a:latin typeface="AcadNusx" pitchFamily="2" charset="0"/>
              </a:rPr>
              <a:t>zemoqmedebis</a:t>
            </a:r>
            <a:r>
              <a:rPr lang="en-US" sz="1600" dirty="0" smtClean="0">
                <a:latin typeface="AcadNusx" pitchFamily="2" charset="0"/>
              </a:rPr>
              <a:t> </a:t>
            </a:r>
            <a:r>
              <a:rPr lang="en-US" sz="1600" dirty="0" err="1" smtClean="0">
                <a:latin typeface="AcadNusx" pitchFamily="2" charset="0"/>
              </a:rPr>
              <a:t>Sedegi</a:t>
            </a:r>
            <a:r>
              <a:rPr lang="en-US" sz="1600" dirty="0" smtClean="0">
                <a:latin typeface="AcadNusx" pitchFamily="2" charset="0"/>
              </a:rPr>
              <a:t> </a:t>
            </a:r>
            <a:endParaRPr lang="ka-GE" sz="1600" dirty="0" smtClean="0">
              <a:latin typeface="AcadNusx" pitchFamily="2" charset="0"/>
            </a:endParaRPr>
          </a:p>
          <a:p>
            <a:pPr eaLnBrk="1" hangingPunct="1">
              <a:defRPr/>
            </a:pPr>
            <a:r>
              <a:rPr lang="en-US" sz="1600" dirty="0" err="1" smtClean="0">
                <a:latin typeface="AcadNusx" pitchFamily="2" charset="0"/>
              </a:rPr>
              <a:t>gamomwvevi</a:t>
            </a:r>
            <a:r>
              <a:rPr lang="en-US" sz="1600" dirty="0" smtClean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mizezia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e.w.</a:t>
            </a:r>
            <a:r>
              <a:rPr lang="en-US" sz="1600" dirty="0">
                <a:latin typeface="AcadNusx" pitchFamily="2" charset="0"/>
              </a:rPr>
              <a:t> “</a:t>
            </a:r>
            <a:r>
              <a:rPr lang="en-US" sz="1600" dirty="0" err="1">
                <a:latin typeface="AcadNusx" pitchFamily="2" charset="0"/>
              </a:rPr>
              <a:t>saTburis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efeqtis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mqone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airebis</a:t>
            </a:r>
            <a:r>
              <a:rPr lang="en-US" sz="1600" dirty="0">
                <a:latin typeface="AcadNusx" pitchFamily="2" charset="0"/>
              </a:rPr>
              <a:t>” </a:t>
            </a:r>
            <a:r>
              <a:rPr lang="en-US" sz="1600" dirty="0" err="1">
                <a:latin typeface="AcadNusx" pitchFamily="2" charset="0"/>
              </a:rPr>
              <a:t>Warbi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raodenobiT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dagroveba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atmosferos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qveda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SreebSi</a:t>
            </a:r>
            <a:endParaRPr lang="en-US" sz="1600" dirty="0">
              <a:latin typeface="AcadNusx" pitchFamily="2" charset="0"/>
            </a:endParaRPr>
          </a:p>
          <a:p>
            <a:pPr eaLnBrk="1" hangingPunct="1">
              <a:buFontTx/>
              <a:buNone/>
              <a:defRPr/>
            </a:pPr>
            <a:endParaRPr lang="en-US" sz="1600" dirty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00" dirty="0">
                <a:latin typeface="AcadNusx" pitchFamily="2" charset="0"/>
              </a:rPr>
              <a:t>  </a:t>
            </a:r>
            <a:r>
              <a:rPr lang="en-US" sz="1600" b="1" dirty="0" err="1">
                <a:latin typeface="AcadNusx" pitchFamily="2" charset="0"/>
              </a:rPr>
              <a:t>bevri</a:t>
            </a:r>
            <a:r>
              <a:rPr lang="en-US" sz="1600" b="1" dirty="0">
                <a:latin typeface="AcadNusx" pitchFamily="2" charset="0"/>
              </a:rPr>
              <a:t> </a:t>
            </a:r>
            <a:r>
              <a:rPr lang="en-US" sz="1600" b="1" dirty="0" err="1">
                <a:latin typeface="AcadNusx" pitchFamily="2" charset="0"/>
              </a:rPr>
              <a:t>sistema</a:t>
            </a:r>
            <a:r>
              <a:rPr lang="en-US" sz="1600" b="1" dirty="0">
                <a:latin typeface="AcadNusx" pitchFamily="2" charset="0"/>
              </a:rPr>
              <a:t> </a:t>
            </a:r>
            <a:r>
              <a:rPr lang="en-US" sz="1600" b="1" dirty="0" err="1">
                <a:latin typeface="AcadNusx" pitchFamily="2" charset="0"/>
              </a:rPr>
              <a:t>mimbulia</a:t>
            </a:r>
            <a:r>
              <a:rPr lang="en-US" sz="1600" b="1" dirty="0">
                <a:latin typeface="AcadNusx" pitchFamily="2" charset="0"/>
              </a:rPr>
              <a:t> </a:t>
            </a:r>
            <a:r>
              <a:rPr lang="en-US" sz="1600" b="1" dirty="0" err="1">
                <a:latin typeface="AcadNusx" pitchFamily="2" charset="0"/>
              </a:rPr>
              <a:t>klimatze</a:t>
            </a:r>
            <a:r>
              <a:rPr lang="en-US" sz="1600" dirty="0">
                <a:latin typeface="AcadNusx" pitchFamily="2" charset="0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 err="1">
                <a:latin typeface="AcadNusx" pitchFamily="2" charset="0"/>
              </a:rPr>
              <a:t>klimatis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cvlileba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zegavlenas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axdens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masTan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dakavSirebul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yvel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aspeqtze</a:t>
            </a:r>
            <a:r>
              <a:rPr lang="en-US" sz="1600" dirty="0">
                <a:latin typeface="AcadNusx" pitchFamily="2" charset="0"/>
              </a:rPr>
              <a:t>-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 err="1">
                <a:latin typeface="AcadNusx" pitchFamily="2" charset="0"/>
              </a:rPr>
              <a:t>adamianebze</a:t>
            </a:r>
            <a:endParaRPr lang="en-US" sz="1600" dirty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mcenareebze</a:t>
            </a:r>
            <a:r>
              <a:rPr lang="en-US" sz="1600" dirty="0">
                <a:latin typeface="AcadNusx" pitchFamily="2" charset="0"/>
              </a:rPr>
              <a:t> da </a:t>
            </a:r>
            <a:r>
              <a:rPr lang="en-US" sz="1600" dirty="0" err="1">
                <a:latin typeface="AcadNusx" pitchFamily="2" charset="0"/>
              </a:rPr>
              <a:t>cxovelebze</a:t>
            </a:r>
            <a:endParaRPr lang="en-US" sz="1600" dirty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sursaTis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warmoebaze</a:t>
            </a:r>
            <a:endParaRPr lang="en-US" sz="1600" dirty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wylis</a:t>
            </a: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xelmisawvdomoba</a:t>
            </a:r>
            <a:r>
              <a:rPr lang="en-US" sz="1600" dirty="0">
                <a:latin typeface="AcadNusx" pitchFamily="2" charset="0"/>
              </a:rPr>
              <a:t> da </a:t>
            </a:r>
            <a:r>
              <a:rPr lang="en-US" sz="1600" dirty="0" err="1">
                <a:latin typeface="AcadNusx" pitchFamily="2" charset="0"/>
              </a:rPr>
              <a:t>gamoyenebaze</a:t>
            </a:r>
            <a:endParaRPr lang="en-US" sz="1600" dirty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>
                <a:latin typeface="AcadNusx" pitchFamily="2" charset="0"/>
              </a:rPr>
              <a:t> </a:t>
            </a:r>
            <a:r>
              <a:rPr lang="en-US" sz="1600" dirty="0" err="1">
                <a:latin typeface="AcadNusx" pitchFamily="2" charset="0"/>
              </a:rPr>
              <a:t>janmrTelobaze</a:t>
            </a:r>
            <a:endParaRPr lang="en-US" sz="1600" dirty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1600" dirty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00" dirty="0">
                <a:latin typeface="AcadNusx" pitchFamily="2" charset="0"/>
              </a:rPr>
              <a:t>      </a:t>
            </a:r>
            <a:r>
              <a:rPr lang="en-US" sz="1600" i="1" dirty="0" err="1">
                <a:latin typeface="AcadNusx" pitchFamily="2" charset="0"/>
              </a:rPr>
              <a:t>magaliTi</a:t>
            </a:r>
            <a:r>
              <a:rPr lang="en-US" sz="1600" i="1" dirty="0">
                <a:latin typeface="AcadNusx" pitchFamily="2" charset="0"/>
              </a:rPr>
              <a:t>- </a:t>
            </a:r>
            <a:r>
              <a:rPr lang="en-US" sz="1600" i="1" dirty="0" err="1">
                <a:latin typeface="AcadNusx" pitchFamily="2" charset="0"/>
              </a:rPr>
              <a:t>wvimebis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sixSire</a:t>
            </a:r>
            <a:r>
              <a:rPr lang="en-US" sz="1600" i="1" dirty="0">
                <a:latin typeface="AcadNusx" pitchFamily="2" charset="0"/>
              </a:rPr>
              <a:t> an </a:t>
            </a:r>
            <a:r>
              <a:rPr lang="en-US" sz="1600" i="1" dirty="0" err="1">
                <a:latin typeface="AcadNusx" pitchFamily="2" charset="0"/>
              </a:rPr>
              <a:t>temperaturaze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damokidebulia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mcenareTa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ayvaveba</a:t>
            </a:r>
            <a:r>
              <a:rPr lang="en-US" sz="1600" i="1" dirty="0">
                <a:latin typeface="AcadNusx" pitchFamily="2" charset="0"/>
              </a:rPr>
              <a:t>, </a:t>
            </a:r>
            <a:r>
              <a:rPr lang="en-US" sz="1600" i="1" dirty="0" err="1">
                <a:latin typeface="AcadNusx" pitchFamily="2" charset="0"/>
              </a:rPr>
              <a:t>mwerebis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gamoCekva</a:t>
            </a:r>
            <a:r>
              <a:rPr lang="en-US" sz="1600" i="1" dirty="0">
                <a:latin typeface="AcadNusx" pitchFamily="2" charset="0"/>
              </a:rPr>
              <a:t>, </a:t>
            </a:r>
            <a:r>
              <a:rPr lang="en-US" sz="1600" i="1" dirty="0" err="1">
                <a:latin typeface="AcadNusx" pitchFamily="2" charset="0"/>
              </a:rPr>
              <a:t>damtverva</a:t>
            </a:r>
            <a:r>
              <a:rPr lang="en-US" sz="1600" i="1" dirty="0">
                <a:latin typeface="AcadNusx" pitchFamily="2" charset="0"/>
              </a:rPr>
              <a:t>, </a:t>
            </a:r>
            <a:r>
              <a:rPr lang="en-US" sz="1600" i="1" dirty="0" err="1">
                <a:latin typeface="AcadNusx" pitchFamily="2" charset="0"/>
              </a:rPr>
              <a:t>migraciuli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frinvelebis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sakvebi</a:t>
            </a:r>
            <a:r>
              <a:rPr lang="en-US" sz="1600" i="1" dirty="0">
                <a:latin typeface="AcadNusx" pitchFamily="2" charset="0"/>
              </a:rPr>
              <a:t>, </a:t>
            </a:r>
            <a:r>
              <a:rPr lang="en-US" sz="1600" i="1" dirty="0" err="1">
                <a:latin typeface="AcadNusx" pitchFamily="2" charset="0"/>
              </a:rPr>
              <a:t>wylis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momarageba</a:t>
            </a:r>
            <a:r>
              <a:rPr lang="en-US" sz="1600" i="1" dirty="0">
                <a:latin typeface="AcadNusx" pitchFamily="2" charset="0"/>
              </a:rPr>
              <a:t>, </a:t>
            </a:r>
            <a:r>
              <a:rPr lang="en-US" sz="1600" i="1" dirty="0" err="1">
                <a:latin typeface="AcadNusx" pitchFamily="2" charset="0"/>
              </a:rPr>
              <a:t>tyis</a:t>
            </a:r>
            <a:r>
              <a:rPr lang="en-US" sz="1600" i="1" dirty="0">
                <a:latin typeface="AcadNusx" pitchFamily="2" charset="0"/>
              </a:rPr>
              <a:t> </a:t>
            </a:r>
            <a:r>
              <a:rPr lang="en-US" sz="1600" i="1" dirty="0" err="1">
                <a:latin typeface="AcadNusx" pitchFamily="2" charset="0"/>
              </a:rPr>
              <a:t>janmrTeloba</a:t>
            </a:r>
            <a:r>
              <a:rPr lang="en-US" sz="1600" i="1" dirty="0">
                <a:latin typeface="AcadNusx" pitchFamily="2" charset="0"/>
              </a:rPr>
              <a:t>, da </a:t>
            </a:r>
            <a:r>
              <a:rPr lang="en-US" sz="1600" i="1" dirty="0" err="1">
                <a:latin typeface="AcadNusx" pitchFamily="2" charset="0"/>
              </a:rPr>
              <a:t>sxva</a:t>
            </a:r>
            <a:endParaRPr lang="en-US" sz="1600" i="1" dirty="0">
              <a:latin typeface="AcadNusx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509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381000"/>
            <a:ext cx="7620000" cy="685800"/>
          </a:xfrm>
        </p:spPr>
        <p:txBody>
          <a:bodyPr/>
          <a:lstStyle/>
          <a:p>
            <a:r>
              <a:rPr lang="en-US" sz="2400" dirty="0" err="1">
                <a:solidFill>
                  <a:srgbClr val="FF0000"/>
                </a:solidFill>
                <a:latin typeface="AcadNusx" pitchFamily="2" charset="0"/>
              </a:rPr>
              <a:t>gamomwvevi</a:t>
            </a:r>
            <a:r>
              <a:rPr lang="en-US" sz="2400" dirty="0">
                <a:solidFill>
                  <a:srgbClr val="FF0000"/>
                </a:solidFill>
                <a:latin typeface="AcadNusx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cadNusx" pitchFamily="2" charset="0"/>
              </a:rPr>
              <a:t>mizezebi</a:t>
            </a:r>
            <a:r>
              <a:rPr lang="en-US" sz="2400" dirty="0">
                <a:solidFill>
                  <a:srgbClr val="FF0000"/>
                </a:solidFill>
                <a:latin typeface="AcadNusx" pitchFamily="2" charset="0"/>
              </a:rPr>
              <a:t> da </a:t>
            </a:r>
            <a:r>
              <a:rPr lang="en-US" sz="2400" dirty="0" err="1">
                <a:solidFill>
                  <a:srgbClr val="FF0000"/>
                </a:solidFill>
                <a:latin typeface="AcadNusx" pitchFamily="2" charset="0"/>
              </a:rPr>
              <a:t>Sedegebi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1371600"/>
            <a:ext cx="7772400" cy="5334000"/>
          </a:xfrm>
        </p:spPr>
        <p:txBody>
          <a:bodyPr/>
          <a:lstStyle/>
          <a:p>
            <a:pPr algn="l"/>
            <a:r>
              <a:rPr lang="en-US" sz="1800" dirty="0" err="1">
                <a:effectLst/>
                <a:latin typeface="AcadNusx" pitchFamily="2" charset="0"/>
              </a:rPr>
              <a:t>klimatis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cvlileba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planetis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masStabiT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namdvilad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xdeba</a:t>
            </a:r>
            <a:r>
              <a:rPr lang="en-US" sz="1800" dirty="0">
                <a:effectLst/>
                <a:latin typeface="AcadNusx" pitchFamily="2" charset="0"/>
              </a:rPr>
              <a:t> da </a:t>
            </a:r>
            <a:r>
              <a:rPr lang="en-US" sz="1800" dirty="0" err="1">
                <a:effectLst/>
                <a:latin typeface="AcadNusx" pitchFamily="2" charset="0"/>
              </a:rPr>
              <a:t>gamoixateba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saSualo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temperaturis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awevaSi</a:t>
            </a:r>
            <a:r>
              <a:rPr lang="en-US" sz="1800" dirty="0">
                <a:effectLst/>
                <a:latin typeface="AcadNusx" pitchFamily="2" charset="0"/>
              </a:rPr>
              <a:t> da </a:t>
            </a:r>
            <a:r>
              <a:rPr lang="en-US" sz="1800" dirty="0" err="1">
                <a:effectLst/>
                <a:latin typeface="AcadNusx" pitchFamily="2" charset="0"/>
              </a:rPr>
              <a:t>amasTan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dakavSirebiT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naleqebis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gaxSirebaSi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rac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mravali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ukiduresad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uaryofiTi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formiT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aisaxeba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eqstremaluri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movlenebis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gaxSirebaSi</a:t>
            </a:r>
            <a:r>
              <a:rPr lang="en-US" sz="1800" dirty="0">
                <a:effectLst/>
                <a:latin typeface="AcadNusx" pitchFamily="2" charset="0"/>
              </a:rPr>
              <a:t>. </a:t>
            </a:r>
            <a:r>
              <a:rPr lang="en-US" sz="1800" dirty="0" err="1">
                <a:effectLst/>
                <a:latin typeface="AcadNusx" pitchFamily="2" charset="0"/>
              </a:rPr>
              <a:t>klimatis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cvlilebis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mavne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Sedegebi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moicavs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myinvarebis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dnobas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mTebze</a:t>
            </a:r>
            <a:r>
              <a:rPr lang="en-US" sz="1800" dirty="0">
                <a:effectLst/>
                <a:latin typeface="AcadNusx" pitchFamily="2" charset="0"/>
              </a:rPr>
              <a:t> da </a:t>
            </a:r>
            <a:r>
              <a:rPr lang="en-US" sz="1800" dirty="0" err="1">
                <a:effectLst/>
                <a:latin typeface="AcadNusx" pitchFamily="2" charset="0"/>
              </a:rPr>
              <a:t>yinulis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fenebis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ganlevas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okeaneebSi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e.w.</a:t>
            </a:r>
            <a:r>
              <a:rPr lang="en-US" sz="1800" dirty="0">
                <a:effectLst/>
                <a:latin typeface="AcadNusx" pitchFamily="2" charset="0"/>
              </a:rPr>
              <a:t> “</a:t>
            </a:r>
            <a:r>
              <a:rPr lang="en-US" sz="1800" dirty="0" err="1">
                <a:effectLst/>
                <a:latin typeface="AcadNusx" pitchFamily="2" charset="0"/>
              </a:rPr>
              <a:t>sicxis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talRebs</a:t>
            </a:r>
            <a:r>
              <a:rPr lang="en-US" sz="1800" dirty="0">
                <a:effectLst/>
                <a:latin typeface="AcadNusx" pitchFamily="2" charset="0"/>
              </a:rPr>
              <a:t>”, </a:t>
            </a:r>
            <a:r>
              <a:rPr lang="en-US" sz="1800" dirty="0" err="1">
                <a:effectLst/>
                <a:latin typeface="AcadNusx" pitchFamily="2" charset="0"/>
              </a:rPr>
              <a:t>gvalvebs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erTis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mxriv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smtClean="0">
                <a:effectLst/>
                <a:latin typeface="AcadNusx" pitchFamily="2" charset="0"/>
              </a:rPr>
              <a:t>da </a:t>
            </a:r>
            <a:r>
              <a:rPr lang="en-US" sz="1800" dirty="0" err="1" smtClean="0">
                <a:effectLst/>
                <a:latin typeface="AcadNusx" pitchFamily="2" charset="0"/>
              </a:rPr>
              <a:t>Zlier</a:t>
            </a:r>
            <a:r>
              <a:rPr lang="en-US" sz="1800" dirty="0" smtClean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wvimebs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meores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mxriv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okeanis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donis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awevas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datborvebis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wyaldidobebis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Rvarcofebis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mewyerebis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zvavebis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gaxSirebas</a:t>
            </a:r>
            <a:r>
              <a:rPr lang="en-US" sz="1800" dirty="0" smtClean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klimatis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Secvlis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Sedegad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icvleba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buneba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ekosistemebi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romelTagan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mravali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ver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aswrebs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adaptacias</a:t>
            </a:r>
            <a:r>
              <a:rPr lang="en-US" sz="1800" dirty="0">
                <a:effectLst/>
                <a:latin typeface="AcadNusx" pitchFamily="2" charset="0"/>
              </a:rPr>
              <a:t> da </a:t>
            </a:r>
            <a:r>
              <a:rPr lang="en-US" sz="1800" dirty="0" err="1">
                <a:effectLst/>
                <a:latin typeface="AcadNusx" pitchFamily="2" charset="0"/>
              </a:rPr>
              <a:t>gadagvardeba</a:t>
            </a:r>
            <a:r>
              <a:rPr lang="en-US" sz="1800" dirty="0">
                <a:effectLst/>
                <a:latin typeface="AcadNusx" pitchFamily="2" charset="0"/>
              </a:rPr>
              <a:t>; </a:t>
            </a:r>
            <a:r>
              <a:rPr lang="en-US" sz="1800" dirty="0" err="1">
                <a:effectLst/>
                <a:latin typeface="AcadNusx" pitchFamily="2" charset="0"/>
              </a:rPr>
              <a:t>izrdeba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adamianTa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daavadebis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riski</a:t>
            </a:r>
            <a:r>
              <a:rPr lang="en-US" sz="1800" dirty="0">
                <a:effectLst/>
                <a:latin typeface="AcadNusx" pitchFamily="2" charset="0"/>
              </a:rPr>
              <a:t>, </a:t>
            </a:r>
            <a:r>
              <a:rPr lang="en-US" sz="1800" dirty="0" err="1">
                <a:effectLst/>
                <a:latin typeface="AcadNusx" pitchFamily="2" charset="0"/>
              </a:rPr>
              <a:t>maT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Soris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</a:rPr>
              <a:t>epidemiebis</a:t>
            </a:r>
            <a:r>
              <a:rPr lang="en-US" sz="1800" dirty="0">
                <a:effectLst/>
                <a:latin typeface="AcadNusx" pitchFamily="2" charset="0"/>
              </a:rPr>
              <a:t> </a:t>
            </a:r>
            <a:r>
              <a:rPr lang="en-US" sz="1800" dirty="0" err="1" smtClean="0">
                <a:effectLst/>
                <a:latin typeface="AcadNusx" pitchFamily="2" charset="0"/>
              </a:rPr>
              <a:t>gavrceleb</a:t>
            </a:r>
            <a:r>
              <a:rPr lang="ka-GE" sz="1800" dirty="0" smtClean="0">
                <a:effectLst/>
                <a:latin typeface="AcadNusx" pitchFamily="2" charset="0"/>
              </a:rPr>
              <a:t>ა.</a:t>
            </a:r>
            <a:r>
              <a:rPr lang="en-US" sz="1800" dirty="0" smtClean="0">
                <a:effectLst/>
              </a:rPr>
              <a:t> </a:t>
            </a:r>
            <a:endParaRPr lang="en-US" sz="1800" dirty="0">
              <a:latin typeface="AcadNusx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85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231900"/>
          </a:xfrm>
        </p:spPr>
        <p:txBody>
          <a:bodyPr/>
          <a:lstStyle/>
          <a:p>
            <a:r>
              <a:rPr lang="en-US" sz="1800" dirty="0" smtClean="0">
                <a:effectLst/>
                <a:latin typeface="AcadNusx" pitchFamily="2" charset="0"/>
              </a:rPr>
              <a:t/>
            </a:r>
            <a:br>
              <a:rPr lang="en-US" sz="1800" dirty="0" smtClean="0">
                <a:effectLst/>
                <a:latin typeface="AcadNusx" pitchFamily="2" charset="0"/>
              </a:rPr>
            </a:br>
            <a:r>
              <a:rPr lang="en-US" sz="1800" dirty="0">
                <a:effectLst/>
                <a:latin typeface="AcadNusx" pitchFamily="2" charset="0"/>
              </a:rPr>
              <a:t/>
            </a:r>
            <a:br>
              <a:rPr lang="en-US" sz="1800" dirty="0">
                <a:effectLst/>
                <a:latin typeface="AcadNusx" pitchFamily="2" charset="0"/>
              </a:rPr>
            </a:br>
            <a:r>
              <a:rPr lang="ka-GE" sz="1800" dirty="0" smtClean="0"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temperaturis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zrdis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pirobebSi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2050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wlisaTvis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mecnierebi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qvemo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svaneTSi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myinvaris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mTlianad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dnobasac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ar</a:t>
            </a:r>
            <a:r>
              <a:rPr lang="en-US" sz="1800" dirty="0">
                <a:solidFill>
                  <a:srgbClr val="FF0000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AcadNusx" pitchFamily="2" charset="0"/>
              </a:rPr>
              <a:t>gamoricxaven</a:t>
            </a:r>
            <a:r>
              <a:rPr lang="en-US" dirty="0">
                <a:effectLst/>
                <a:latin typeface="AcadNusx" pitchFamily="2" charset="0"/>
              </a:rPr>
              <a:t>.</a:t>
            </a:r>
            <a:br>
              <a:rPr lang="en-US" dirty="0">
                <a:effectLst/>
                <a:latin typeface="AcadNusx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r>
              <a:rPr lang="en-US" sz="1600" dirty="0">
                <a:effectLst/>
                <a:latin typeface="AcadNusx" pitchFamily="2" charset="0"/>
              </a:rPr>
              <a:t>1985-2000 </a:t>
            </a:r>
            <a:r>
              <a:rPr lang="en-US" sz="1600" dirty="0" err="1">
                <a:effectLst/>
                <a:latin typeface="AcadNusx" pitchFamily="2" charset="0"/>
              </a:rPr>
              <a:t>ww</a:t>
            </a:r>
            <a:r>
              <a:rPr lang="en-US" sz="1600" dirty="0">
                <a:effectLst/>
                <a:latin typeface="AcadNusx" pitchFamily="2" charset="0"/>
              </a:rPr>
              <a:t>.  </a:t>
            </a:r>
            <a:r>
              <a:rPr lang="en-US" sz="1600" dirty="0" err="1">
                <a:effectLst/>
                <a:latin typeface="AcadNusx" pitchFamily="2" charset="0"/>
              </a:rPr>
              <a:t>centraluri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kavkasionis</a:t>
            </a:r>
            <a:r>
              <a:rPr lang="en-US" sz="1600" dirty="0">
                <a:effectLst/>
                <a:latin typeface="AcadNusx" pitchFamily="2" charset="0"/>
              </a:rPr>
              <a:t>  </a:t>
            </a:r>
            <a:r>
              <a:rPr lang="en-US" sz="1600" dirty="0" err="1">
                <a:effectLst/>
                <a:latin typeface="AcadNusx" pitchFamily="2" charset="0"/>
              </a:rPr>
              <a:t>myinvarTa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Seswavlam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aCvena</a:t>
            </a:r>
            <a:r>
              <a:rPr lang="en-US" sz="1600" dirty="0">
                <a:effectLst/>
                <a:latin typeface="AcadNusx" pitchFamily="2" charset="0"/>
              </a:rPr>
              <a:t>, rom  am  </a:t>
            </a:r>
            <a:r>
              <a:rPr lang="en-US" sz="1600" dirty="0" err="1">
                <a:effectLst/>
                <a:latin typeface="AcadNusx" pitchFamily="2" charset="0"/>
              </a:rPr>
              <a:t>wlebSi</a:t>
            </a:r>
            <a:r>
              <a:rPr lang="en-US" sz="1600" dirty="0">
                <a:effectLst/>
                <a:latin typeface="AcadNusx" pitchFamily="2" charset="0"/>
              </a:rPr>
              <a:t>  </a:t>
            </a:r>
            <a:r>
              <a:rPr lang="en-US" sz="1600" dirty="0" err="1">
                <a:effectLst/>
                <a:latin typeface="AcadNusx" pitchFamily="2" charset="0"/>
              </a:rPr>
              <a:t>myinvarTa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ukan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daxevis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saSualo</a:t>
            </a:r>
            <a:r>
              <a:rPr lang="en-US" sz="1600" dirty="0">
                <a:effectLst/>
                <a:latin typeface="AcadNusx" pitchFamily="2" charset="0"/>
              </a:rPr>
              <a:t>  </a:t>
            </a:r>
            <a:r>
              <a:rPr lang="en-US" sz="1600" dirty="0" err="1">
                <a:effectLst/>
                <a:latin typeface="AcadNusx" pitchFamily="2" charset="0"/>
              </a:rPr>
              <a:t>siCqarem</a:t>
            </a:r>
            <a:r>
              <a:rPr lang="en-US" sz="1600" dirty="0">
                <a:effectLst/>
                <a:latin typeface="AcadNusx" pitchFamily="2" charset="0"/>
              </a:rPr>
              <a:t>  8 m/</a:t>
            </a:r>
            <a:r>
              <a:rPr lang="en-US" sz="1600" dirty="0" err="1">
                <a:effectLst/>
                <a:latin typeface="AcadNusx" pitchFamily="2" charset="0"/>
              </a:rPr>
              <a:t>weli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Seadgina</a:t>
            </a:r>
            <a:r>
              <a:rPr lang="en-US" sz="1600" dirty="0">
                <a:effectLst/>
                <a:latin typeface="AcadNusx" pitchFamily="2" charset="0"/>
              </a:rPr>
              <a:t>, </a:t>
            </a:r>
            <a:r>
              <a:rPr lang="en-US" sz="1600" dirty="0" err="1">
                <a:effectLst/>
                <a:latin typeface="AcadNusx" pitchFamily="2" charset="0"/>
              </a:rPr>
              <a:t>xolo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myinvarTa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farTobma</a:t>
            </a:r>
            <a:r>
              <a:rPr lang="en-US" sz="1600" dirty="0">
                <a:effectLst/>
                <a:latin typeface="AcadNusx" pitchFamily="2" charset="0"/>
              </a:rPr>
              <a:t>  6-9%-</a:t>
            </a:r>
            <a:r>
              <a:rPr lang="en-US" sz="1600" dirty="0" err="1">
                <a:effectLst/>
                <a:latin typeface="AcadNusx" pitchFamily="2" charset="0"/>
              </a:rPr>
              <a:t>iT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daiklo</a:t>
            </a:r>
            <a:r>
              <a:rPr lang="en-US" sz="1600" dirty="0">
                <a:effectLst/>
                <a:latin typeface="AcadNusx" pitchFamily="2" charset="0"/>
              </a:rPr>
              <a:t>. </a:t>
            </a:r>
            <a:r>
              <a:rPr lang="en-US" sz="1600" dirty="0" err="1">
                <a:effectLst/>
                <a:latin typeface="AcadNusx" pitchFamily="2" charset="0"/>
              </a:rPr>
              <a:t>aqve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unda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aRiniSnos</a:t>
            </a:r>
            <a:r>
              <a:rPr lang="en-US" sz="1600" dirty="0">
                <a:effectLst/>
                <a:latin typeface="AcadNusx" pitchFamily="2" charset="0"/>
              </a:rPr>
              <a:t>, rom  </a:t>
            </a:r>
            <a:r>
              <a:rPr lang="en-US" sz="1600" dirty="0" err="1">
                <a:effectLst/>
                <a:latin typeface="AcadNusx" pitchFamily="2" charset="0"/>
              </a:rPr>
              <a:t>ukanasknel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wlebSi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myinvaris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ukan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daxevis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tempma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mniSvnelovnad</a:t>
            </a:r>
            <a:r>
              <a:rPr lang="en-US" sz="1600" dirty="0">
                <a:effectLst/>
                <a:latin typeface="AcadNusx" pitchFamily="2" charset="0"/>
              </a:rPr>
              <a:t> </a:t>
            </a:r>
            <a:r>
              <a:rPr lang="en-US" sz="1600" dirty="0" err="1">
                <a:effectLst/>
                <a:latin typeface="AcadNusx" pitchFamily="2" charset="0"/>
              </a:rPr>
              <a:t>moimata</a:t>
            </a:r>
            <a:r>
              <a:rPr lang="en-US" sz="1600" dirty="0">
                <a:effectLst/>
                <a:latin typeface="AcadNusx" pitchFamily="2" charset="0"/>
              </a:rPr>
              <a:t>.</a:t>
            </a:r>
          </a:p>
          <a:p>
            <a:r>
              <a:rPr lang="en-US" sz="1600" dirty="0">
                <a:effectLst/>
              </a:rPr>
              <a:t/>
            </a:r>
            <a:br>
              <a:rPr lang="en-US" sz="1600" dirty="0">
                <a:effectLst/>
              </a:rPr>
            </a:br>
            <a:endParaRPr lang="en-US" dirty="0"/>
          </a:p>
        </p:txBody>
      </p:sp>
      <p:pic>
        <p:nvPicPr>
          <p:cNvPr id="4" name="Рисунок 8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52801"/>
            <a:ext cx="2927350" cy="2322590"/>
          </a:xfrm>
          <a:prstGeom prst="rect">
            <a:avLst/>
          </a:prstGeom>
          <a:noFill/>
        </p:spPr>
      </p:pic>
      <p:pic>
        <p:nvPicPr>
          <p:cNvPr id="5" name="Рисунок 8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2"/>
            <a:ext cx="3200400" cy="23247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3779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382000" cy="14605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klimatis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cvlilebis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mniSvnelovani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maCveneblebi</a:t>
            </a:r>
            <a:r>
              <a:rPr lang="ru-RU" sz="3200" b="1" dirty="0" smtClean="0">
                <a:solidFill>
                  <a:srgbClr val="FF0000"/>
                </a:solidFill>
                <a:ea typeface="+mj-ea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a typeface="+mj-ea"/>
              </a:rPr>
            </a:br>
            <a:endParaRPr lang="ru-RU" sz="3200" dirty="0" smtClean="0">
              <a:solidFill>
                <a:srgbClr val="FF0000"/>
              </a:solidFill>
              <a:ea typeface="+mj-ea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304800" y="1712844"/>
            <a:ext cx="3276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AcadNusx" pitchFamily="2" charset="0"/>
              </a:rPr>
              <a:t>mosalodnelia</a:t>
            </a:r>
            <a:endParaRPr lang="en-US" b="1" dirty="0">
              <a:solidFill>
                <a:srgbClr val="000000"/>
              </a:solidFill>
              <a:latin typeface="AcadNusx" pitchFamily="2" charset="0"/>
            </a:endParaRPr>
          </a:p>
          <a:p>
            <a:endParaRPr lang="en-US" b="1" dirty="0">
              <a:solidFill>
                <a:srgbClr val="000000"/>
              </a:solidFill>
              <a:latin typeface="AcadNusx" pitchFamily="2" charset="0"/>
            </a:endParaRPr>
          </a:p>
          <a:p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maCveneblis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zrda</a:t>
            </a:r>
            <a:endParaRPr lang="en-US" b="1" dirty="0">
              <a:latin typeface="AcadNusx" pitchFamily="2" charset="0"/>
            </a:endParaRPr>
          </a:p>
          <a:p>
            <a:endParaRPr lang="en-US" b="1" dirty="0">
              <a:latin typeface="AcadNusx" pitchFamily="2" charset="0"/>
            </a:endParaRPr>
          </a:p>
          <a:p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maCveneblis</a:t>
            </a:r>
            <a:r>
              <a:rPr lang="en-US" b="1" dirty="0">
                <a:latin typeface="AcadNusx" pitchFamily="2" charset="0"/>
              </a:rPr>
              <a:t> </a:t>
            </a:r>
            <a:r>
              <a:rPr lang="en-US" b="1" dirty="0" err="1">
                <a:latin typeface="AcadNusx" pitchFamily="2" charset="0"/>
              </a:rPr>
              <a:t>kleba</a:t>
            </a:r>
            <a:endParaRPr lang="en-US" b="1" dirty="0">
              <a:latin typeface="AcadNusx" pitchFamily="2" charset="0"/>
            </a:endParaRPr>
          </a:p>
          <a:p>
            <a:r>
              <a:rPr lang="en-US" b="1" dirty="0"/>
              <a:t> </a:t>
            </a:r>
          </a:p>
        </p:txBody>
      </p:sp>
      <p:pic>
        <p:nvPicPr>
          <p:cNvPr id="6148" name="Picture 7" descr="klimatiindikatori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14958" t="2020" r="10249" b="23233"/>
          <a:stretch>
            <a:fillRect/>
          </a:stretch>
        </p:blipFill>
        <p:spPr>
          <a:xfrm>
            <a:off x="3200400" y="1306582"/>
            <a:ext cx="5249863" cy="43211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r>
              <a:rPr lang="ka-GE" sz="2000" b="1" dirty="0" smtClean="0">
                <a:solidFill>
                  <a:srgbClr val="FF0000"/>
                </a:solidFill>
                <a:effectLst/>
              </a:rPr>
              <a:t>       </a:t>
            </a:r>
            <a:r>
              <a:rPr lang="en-US" sz="2400" b="1" dirty="0" err="1" smtClean="0">
                <a:solidFill>
                  <a:srgbClr val="FF0000"/>
                </a:solidFill>
                <a:effectLst/>
              </a:rPr>
              <a:t>რა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  </a:t>
            </a:r>
            <a:r>
              <a:rPr lang="en-US" sz="2400" b="1" dirty="0" err="1">
                <a:solidFill>
                  <a:srgbClr val="FF0000"/>
                </a:solidFill>
                <a:effectLst/>
              </a:rPr>
              <a:t>წვლილი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</a:rPr>
              <a:t>მიგვიძღვის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</a:rPr>
              <a:t>კლიმატის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</a:rPr>
              <a:t>ცვლილებაში</a:t>
            </a:r>
            <a:r>
              <a:rPr lang="en-US" sz="2400" dirty="0">
                <a:solidFill>
                  <a:srgbClr val="FF0000"/>
                </a:solidFill>
                <a:effectLst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 smtClean="0">
              <a:solidFill>
                <a:schemeClr val="tx2"/>
              </a:solidFill>
              <a:effectLst/>
              <a:latin typeface="AcadNusx" pitchFamily="2" charset="0"/>
            </a:endParaRPr>
          </a:p>
          <a:p>
            <a:r>
              <a:rPr lang="en-US" sz="1800" dirty="0" err="1" smtClean="0">
                <a:solidFill>
                  <a:schemeClr val="tx2"/>
                </a:solidFill>
                <a:effectLst/>
                <a:latin typeface="AcadNusx" pitchFamily="2" charset="0"/>
              </a:rPr>
              <a:t>გლობალური</a:t>
            </a:r>
            <a:r>
              <a:rPr lang="en-US" sz="1800" dirty="0" smtClean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დათბობის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ძირითად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მიზეზს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წარმოადგენს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ადამიანის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საქმიანობის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შედეგად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ე.წ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. </a:t>
            </a:r>
            <a:r>
              <a:rPr lang="en-US" sz="1800" b="1" dirty="0">
                <a:solidFill>
                  <a:schemeClr val="tx2"/>
                </a:solidFill>
                <a:effectLst/>
                <a:latin typeface="AcadNusx" pitchFamily="2" charset="0"/>
              </a:rPr>
              <a:t>"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AcadNusx" pitchFamily="2" charset="0"/>
              </a:rPr>
              <a:t>სათბურის</a:t>
            </a:r>
            <a:r>
              <a:rPr lang="en-US" sz="1800" b="1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AcadNusx" pitchFamily="2" charset="0"/>
              </a:rPr>
              <a:t>გაზების"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ემისიების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(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გაფრქვევის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)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და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შესაბამისად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"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სათბურის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გაზების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"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კონცენტრაციების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ზრდა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effectLst/>
                <a:latin typeface="AcadNusx" pitchFamily="2" charset="0"/>
              </a:rPr>
              <a:t>ატმოსფეროში</a:t>
            </a:r>
            <a: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  <a:t>. </a:t>
            </a:r>
            <a:br>
              <a:rPr lang="en-US" sz="1800" dirty="0">
                <a:solidFill>
                  <a:schemeClr val="tx2"/>
                </a:solidFill>
                <a:effectLst/>
                <a:latin typeface="AcadNusx" pitchFamily="2" charset="0"/>
              </a:rPr>
            </a:br>
            <a:endParaRPr lang="en-US" sz="1800" dirty="0" smtClean="0">
              <a:solidFill>
                <a:schemeClr val="tx2"/>
              </a:solidFill>
              <a:effectLst/>
              <a:latin typeface="AcadNusx" pitchFamily="2" charset="0"/>
            </a:endParaRPr>
          </a:p>
          <a:p>
            <a:r>
              <a:rPr lang="en-US" sz="1800" dirty="0" smtClean="0">
                <a:solidFill>
                  <a:schemeClr val="tx2"/>
                </a:solidFill>
                <a:latin typeface="AcadNusx" pitchFamily="2" charset="0"/>
              </a:rPr>
              <a:t>“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saTburis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gazebi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”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ewodeba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atmosferoSi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arsebul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gazebs,romlebic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aferxeben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dedamiwidan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kosmosur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sivrceSi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energiis</a:t>
            </a:r>
            <a:r>
              <a:rPr lang="en-US" sz="1800" dirty="0">
                <a:solidFill>
                  <a:schemeClr val="tx2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cadNusx" pitchFamily="2" charset="0"/>
              </a:rPr>
              <a:t>gasxivebas</a:t>
            </a:r>
            <a:endParaRPr lang="en-US" sz="1800" dirty="0">
              <a:solidFill>
                <a:schemeClr val="tx2"/>
              </a:solidFill>
              <a:latin typeface="AcadNusx" pitchFamily="2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35268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457200" y="914400"/>
            <a:ext cx="7543800" cy="5791200"/>
          </a:xfrm>
        </p:spPr>
        <p:txBody>
          <a:bodyPr/>
          <a:lstStyle/>
          <a:p>
            <a:pPr algn="l"/>
            <a:r>
              <a:rPr lang="ka-GE" sz="1800" dirty="0" smtClean="0">
                <a:effectLst/>
              </a:rPr>
              <a:t>     </a:t>
            </a:r>
          </a:p>
          <a:p>
            <a:pPr algn="l"/>
            <a:r>
              <a:rPr lang="ka-GE" sz="1800" dirty="0" smtClean="0">
                <a:effectLst/>
              </a:rPr>
              <a:t>  </a:t>
            </a:r>
            <a:r>
              <a:rPr lang="en-US" sz="1800" dirty="0" err="1" smtClean="0">
                <a:effectLst/>
              </a:rPr>
              <a:t>მრავალი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>
                <a:effectLst/>
              </a:rPr>
              <a:t>საუკუნის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განმავლობაში</a:t>
            </a:r>
            <a:r>
              <a:rPr lang="en-US" sz="1800" dirty="0">
                <a:effectLst/>
              </a:rPr>
              <a:t> </a:t>
            </a:r>
            <a:r>
              <a:rPr lang="ka-GE" sz="1800" dirty="0" smtClean="0">
                <a:effectLst/>
              </a:rPr>
              <a:t>ადამიანის 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 smtClean="0">
                <a:effectLst/>
              </a:rPr>
              <a:t>ზემოქმედებით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>
                <a:effectLst/>
              </a:rPr>
              <a:t>მიმდინარეობდა</a:t>
            </a:r>
            <a:r>
              <a:rPr lang="en-US" sz="1800" dirty="0">
                <a:effectLst/>
              </a:rPr>
              <a:t> </a:t>
            </a:r>
            <a:r>
              <a:rPr lang="en-US" sz="1800" dirty="0" err="1" smtClean="0">
                <a:solidFill>
                  <a:srgbClr val="FF0000"/>
                </a:solidFill>
                <a:effectLst/>
                <a:hlinkClick r:id="rId2" tooltip="კლიმატი"/>
              </a:rPr>
              <a:t>კლიმატზე</a:t>
            </a:r>
            <a:r>
              <a:rPr lang="en-US" sz="1800" dirty="0">
                <a:effectLst/>
              </a:rPr>
              <a:t> </a:t>
            </a:r>
            <a:r>
              <a:rPr lang="en-US" sz="1800" dirty="0" err="1">
                <a:effectLst/>
              </a:rPr>
              <a:t>გა</a:t>
            </a:r>
            <a:r>
              <a:rPr lang="en-US" sz="1800" b="1" dirty="0" err="1">
                <a:effectLst/>
              </a:rPr>
              <a:t>ვ</a:t>
            </a:r>
            <a:r>
              <a:rPr lang="en-US" sz="1800" dirty="0" err="1">
                <a:effectLst/>
              </a:rPr>
              <a:t>ლენა</a:t>
            </a:r>
            <a:r>
              <a:rPr lang="en-US" sz="1800" dirty="0">
                <a:effectLst/>
              </a:rPr>
              <a:t>, </a:t>
            </a:r>
            <a:r>
              <a:rPr lang="en-US" sz="1800" dirty="0" err="1">
                <a:effectLst/>
              </a:rPr>
              <a:t>თუმცა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აღნიშნული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პროცესი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ადამიანისთვის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შეუმჩნევლად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წარიმართებოდა</a:t>
            </a:r>
            <a:r>
              <a:rPr lang="en-US" sz="1800" dirty="0">
                <a:effectLst/>
              </a:rPr>
              <a:t>. </a:t>
            </a:r>
            <a:r>
              <a:rPr lang="en-US" sz="1800" dirty="0" smtClean="0">
                <a:effectLst/>
                <a:hlinkClick r:id="rId3" tooltip="XX საუკუნე"/>
              </a:rPr>
              <a:t>XX </a:t>
            </a:r>
            <a:r>
              <a:rPr lang="en-US" sz="1800" dirty="0" err="1" smtClean="0">
                <a:effectLst/>
                <a:hlinkClick r:id="rId3" tooltip="XX საუკუნე"/>
              </a:rPr>
              <a:t>საუკუნეში</a:t>
            </a:r>
            <a:r>
              <a:rPr lang="en-US" sz="1800" dirty="0" smtClean="0">
                <a:effectLst/>
              </a:rPr>
              <a:t> </a:t>
            </a:r>
            <a:r>
              <a:rPr lang="en-US" sz="1800" dirty="0" err="1" smtClean="0">
                <a:effectLst/>
              </a:rPr>
              <a:t>ადამიანის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>
                <a:effectLst/>
              </a:rPr>
              <a:t>საქმიანობამ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საკმაოდ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დიდ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მასშტაბს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მიაღწია</a:t>
            </a:r>
            <a:r>
              <a:rPr lang="en-US" sz="1800" dirty="0">
                <a:effectLst/>
              </a:rPr>
              <a:t>, </a:t>
            </a:r>
            <a:r>
              <a:rPr lang="en-US" sz="1800" dirty="0" err="1">
                <a:effectLst/>
              </a:rPr>
              <a:t>შესაბამისად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დგება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საკითხი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ადამიანის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მიერ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კლიმატზე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გაუფრთხილებელ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გავლენაზე</a:t>
            </a:r>
            <a:r>
              <a:rPr lang="en-US" sz="1800" dirty="0">
                <a:effectLst/>
              </a:rPr>
              <a:t>.</a:t>
            </a:r>
          </a:p>
          <a:p>
            <a:pPr algn="l"/>
            <a:r>
              <a:rPr lang="ka-GE" sz="1800" dirty="0" smtClean="0">
                <a:effectLst/>
              </a:rPr>
              <a:t>     </a:t>
            </a:r>
            <a:r>
              <a:rPr lang="en-US" sz="1800" dirty="0" err="1" smtClean="0">
                <a:effectLst/>
              </a:rPr>
              <a:t>კლიმატზე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>
                <a:effectLst/>
              </a:rPr>
              <a:t>გავლენას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ახდენს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გლობალური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ხასიათის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პროცესები</a:t>
            </a:r>
            <a:r>
              <a:rPr lang="en-US" sz="1800" dirty="0">
                <a:effectLst/>
              </a:rPr>
              <a:t>, </a:t>
            </a:r>
            <a:r>
              <a:rPr lang="en-US" sz="1800" dirty="0" err="1" smtClean="0">
                <a:effectLst/>
              </a:rPr>
              <a:t>როგორებიცაა</a:t>
            </a:r>
            <a:r>
              <a:rPr lang="en-US" sz="1800" dirty="0" smtClean="0">
                <a:effectLst/>
              </a:rPr>
              <a:t>:</a:t>
            </a:r>
          </a:p>
          <a:p>
            <a:pPr lvl="0" algn="l"/>
            <a:r>
              <a:rPr lang="ka-GE" sz="1800" dirty="0" smtClean="0">
                <a:effectLst/>
              </a:rPr>
              <a:t>   - </a:t>
            </a:r>
            <a:r>
              <a:rPr lang="en-US" sz="1800" dirty="0" err="1" smtClean="0">
                <a:effectLst/>
              </a:rPr>
              <a:t>მიწის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 smtClean="0">
                <a:effectLst/>
              </a:rPr>
              <a:t>დიდი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 smtClean="0">
                <a:effectLst/>
              </a:rPr>
              <a:t>ნაწილების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 smtClean="0">
                <a:effectLst/>
              </a:rPr>
              <a:t>დამუშავება</a:t>
            </a:r>
            <a:r>
              <a:rPr lang="en-US" sz="1800" dirty="0" smtClean="0">
                <a:effectLst/>
              </a:rPr>
              <a:t>, </a:t>
            </a:r>
            <a:r>
              <a:rPr lang="en-US" sz="1800" dirty="0" err="1" smtClean="0">
                <a:effectLst/>
              </a:rPr>
              <a:t>რომელიც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 smtClean="0">
                <a:effectLst/>
              </a:rPr>
              <a:t>იწვევს</a:t>
            </a:r>
            <a:r>
              <a:rPr lang="en-US" sz="1800" dirty="0" smtClean="0">
                <a:effectLst/>
              </a:rPr>
              <a:t>, </a:t>
            </a:r>
            <a:r>
              <a:rPr lang="en-US" sz="1800" dirty="0" err="1">
                <a:effectLst/>
              </a:rPr>
              <a:t>სინოტივის</a:t>
            </a:r>
            <a:r>
              <a:rPr lang="en-US" sz="1800" dirty="0">
                <a:effectLst/>
              </a:rPr>
              <a:t> </a:t>
            </a:r>
            <a:r>
              <a:rPr lang="ka-GE" sz="1800" dirty="0" smtClean="0">
                <a:effectLst/>
              </a:rPr>
              <a:t> </a:t>
            </a:r>
            <a:r>
              <a:rPr lang="en-US" sz="1800" dirty="0" err="1" smtClean="0">
                <a:effectLst/>
              </a:rPr>
              <a:t>დაკარგვას</a:t>
            </a:r>
            <a:r>
              <a:rPr lang="en-US" sz="1800" dirty="0" smtClean="0">
                <a:effectLst/>
              </a:rPr>
              <a:t>,</a:t>
            </a:r>
            <a:r>
              <a:rPr lang="en-US" sz="1800" dirty="0">
                <a:effectLst/>
              </a:rPr>
              <a:t> </a:t>
            </a:r>
            <a:r>
              <a:rPr lang="en-US" sz="1800" dirty="0" err="1" smtClean="0">
                <a:effectLst/>
                <a:hlinkClick r:id="rId4" tooltip="ატმოსფერო (დედამიწა)"/>
              </a:rPr>
              <a:t>ატმოსფეროში</a:t>
            </a:r>
            <a:r>
              <a:rPr lang="en-US" sz="1800" dirty="0">
                <a:effectLst/>
              </a:rPr>
              <a:t> </a:t>
            </a:r>
            <a:r>
              <a:rPr lang="en-US" sz="1800" dirty="0" err="1">
                <a:effectLst/>
              </a:rPr>
              <a:t>მტვერიანობის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გაზრდას</a:t>
            </a:r>
            <a:r>
              <a:rPr lang="en-US" sz="1800" dirty="0">
                <a:effectLst/>
              </a:rPr>
              <a:t>;</a:t>
            </a:r>
          </a:p>
          <a:p>
            <a:pPr lvl="0" algn="l"/>
            <a:r>
              <a:rPr lang="ka-GE" sz="1800" dirty="0" smtClean="0">
                <a:effectLst/>
                <a:hlinkClick r:id="rId5" tooltip="ტყე"/>
              </a:rPr>
              <a:t>   - </a:t>
            </a:r>
            <a:r>
              <a:rPr lang="en-US" sz="1800" dirty="0" err="1" smtClean="0">
                <a:effectLst/>
                <a:hlinkClick r:id="rId5" tooltip="ტყე"/>
              </a:rPr>
              <a:t>ტყეები</a:t>
            </a:r>
            <a:r>
              <a:rPr lang="en-US" sz="1800" dirty="0">
                <a:effectLst/>
              </a:rPr>
              <a:t> </a:t>
            </a:r>
            <a:r>
              <a:rPr lang="en-US" sz="1800" dirty="0" err="1">
                <a:effectLst/>
              </a:rPr>
              <a:t>განადგურება</a:t>
            </a:r>
            <a:r>
              <a:rPr lang="en-US" sz="1800" dirty="0">
                <a:effectLst/>
              </a:rPr>
              <a:t>, </a:t>
            </a:r>
            <a:r>
              <a:rPr lang="en-US" sz="1800" dirty="0" err="1">
                <a:effectLst/>
              </a:rPr>
              <a:t>განსაკუთრებით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ტროპიკულისა</a:t>
            </a:r>
            <a:r>
              <a:rPr lang="en-US" sz="1800" dirty="0">
                <a:effectLst/>
              </a:rPr>
              <a:t>, </a:t>
            </a:r>
            <a:r>
              <a:rPr lang="en-US" sz="1800" dirty="0" err="1">
                <a:effectLst/>
              </a:rPr>
              <a:t>რაც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გავლენას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ახდენს</a:t>
            </a:r>
            <a:r>
              <a:rPr lang="en-US" sz="1800" dirty="0">
                <a:effectLst/>
              </a:rPr>
              <a:t> </a:t>
            </a:r>
            <a:r>
              <a:rPr lang="en-US" sz="1800" dirty="0" err="1">
                <a:effectLst/>
                <a:hlinkClick r:id="rId6" tooltip="ჟანგბადი"/>
              </a:rPr>
              <a:t>ჟანგბადის</a:t>
            </a:r>
            <a:r>
              <a:rPr lang="en-US" sz="1800" dirty="0">
                <a:effectLst/>
              </a:rPr>
              <a:t> </a:t>
            </a:r>
            <a:r>
              <a:rPr lang="en-US" sz="1800" dirty="0" err="1">
                <a:effectLst/>
              </a:rPr>
              <a:t>რეპროდუქციაზე</a:t>
            </a:r>
            <a:r>
              <a:rPr lang="en-US" sz="1800" dirty="0" smtClean="0">
                <a:effectLst/>
              </a:rPr>
              <a:t>,</a:t>
            </a:r>
            <a:endParaRPr lang="ka-GE" sz="1800" dirty="0" smtClean="0">
              <a:effectLst/>
            </a:endParaRPr>
          </a:p>
          <a:p>
            <a:pPr lvl="0" algn="l"/>
            <a:r>
              <a:rPr lang="ka-GE" sz="1800" dirty="0">
                <a:effectLst/>
              </a:rPr>
              <a:t> </a:t>
            </a:r>
            <a:r>
              <a:rPr lang="ka-GE" sz="1800" dirty="0" smtClean="0">
                <a:effectLst/>
              </a:rPr>
              <a:t>  - </a:t>
            </a:r>
            <a:r>
              <a:rPr lang="en-US" sz="1800" dirty="0">
                <a:effectLst/>
              </a:rPr>
              <a:t> </a:t>
            </a:r>
            <a:r>
              <a:rPr lang="en-US" sz="1800" dirty="0" err="1" smtClean="0">
                <a:effectLst/>
              </a:rPr>
              <a:t>საქონლის</a:t>
            </a:r>
            <a:r>
              <a:rPr lang="en-US" sz="1800" dirty="0" smtClean="0">
                <a:effectLst/>
              </a:rPr>
              <a:t> </a:t>
            </a:r>
            <a:r>
              <a:rPr lang="en-US" sz="1800" dirty="0" err="1">
                <a:effectLst/>
              </a:rPr>
              <a:t>რაოდენობის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ზრდა</a:t>
            </a:r>
            <a:r>
              <a:rPr lang="en-US" sz="1800" dirty="0">
                <a:effectLst/>
              </a:rPr>
              <a:t>, </a:t>
            </a:r>
            <a:r>
              <a:rPr lang="en-US" sz="1800" dirty="0" err="1">
                <a:effectLst/>
              </a:rPr>
              <a:t>რაც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ხელს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უწყობს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სტეპებისა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და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სავანების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გარდაქმნას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უდაბურ</a:t>
            </a:r>
            <a:r>
              <a:rPr lang="en-US" sz="1800" dirty="0">
                <a:effectLst/>
              </a:rPr>
              <a:t> </a:t>
            </a:r>
            <a:r>
              <a:rPr lang="en-US" sz="1800" dirty="0" err="1" smtClean="0">
                <a:effectLst/>
              </a:rPr>
              <a:t>ადგილებად</a:t>
            </a:r>
            <a:r>
              <a:rPr lang="en-US" sz="1800" dirty="0" smtClean="0">
                <a:effectLst/>
              </a:rPr>
              <a:t>, </a:t>
            </a:r>
            <a:r>
              <a:rPr lang="en-US" sz="1800" dirty="0" err="1" smtClean="0">
                <a:effectLst/>
              </a:rPr>
              <a:t>რის</a:t>
            </a:r>
            <a:r>
              <a:rPr lang="ka-GE" sz="1800" dirty="0">
                <a:effectLst/>
              </a:rPr>
              <a:t> </a:t>
            </a:r>
            <a:r>
              <a:rPr lang="en-US" sz="1800" dirty="0" err="1" smtClean="0">
                <a:effectLst/>
              </a:rPr>
              <a:t>მიმდინარეობს</a:t>
            </a:r>
            <a:r>
              <a:rPr lang="ka-GE" sz="1800" dirty="0" smtClean="0">
                <a:effectLst/>
              </a:rPr>
              <a:t>                             </a:t>
            </a:r>
            <a:r>
              <a:rPr lang="en-US" sz="1800" dirty="0" err="1" smtClean="0">
                <a:effectLst/>
                <a:hlinkClick r:id="rId7" tooltip="ნიადაგი"/>
              </a:rPr>
              <a:t>ნიადაგის</a:t>
            </a:r>
            <a:r>
              <a:rPr lang="en-US" sz="1800" dirty="0" smtClean="0">
                <a:effectLst/>
              </a:rPr>
              <a:t> </a:t>
            </a:r>
            <a:r>
              <a:rPr lang="en-US" sz="1800" dirty="0" err="1" smtClean="0">
                <a:effectLst/>
              </a:rPr>
              <a:t>ამოშრობა</a:t>
            </a:r>
            <a:r>
              <a:rPr lang="en-US" sz="1800" dirty="0" smtClean="0">
                <a:effectLst/>
              </a:rPr>
              <a:t>;</a:t>
            </a:r>
          </a:p>
          <a:p>
            <a:pPr lvl="0"/>
            <a:endParaRPr lang="en-US" sz="1600" dirty="0">
              <a:effectLst/>
            </a:endParaRPr>
          </a:p>
          <a:p>
            <a:endParaRPr lang="en-US" sz="1600" dirty="0"/>
          </a:p>
        </p:txBody>
      </p:sp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>
          <a:xfrm>
            <a:off x="685800" y="228601"/>
            <a:ext cx="8077200" cy="533399"/>
          </a:xfrm>
        </p:spPr>
        <p:txBody>
          <a:bodyPr/>
          <a:lstStyle/>
          <a:p>
            <a:r>
              <a:rPr lang="ka-GE" sz="2400" dirty="0" smtClean="0">
                <a:solidFill>
                  <a:srgbClr val="FF0000"/>
                </a:solidFill>
              </a:rPr>
              <a:t>ადამიანის ზემოქმედების გავლენა კლიმატზე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619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153400" cy="1155700"/>
          </a:xfrm>
        </p:spPr>
        <p:txBody>
          <a:bodyPr/>
          <a:lstStyle/>
          <a:p>
            <a:pPr eaLnBrk="1" hangingPunct="1">
              <a:defRPr/>
            </a:pPr>
            <a:r>
              <a:rPr lang="ka-GE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        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ra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aris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globaluri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daTboba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?</a:t>
            </a:r>
            <a:endParaRPr lang="ru-RU" sz="2400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077200" cy="4724400"/>
          </a:xfrm>
        </p:spPr>
        <p:txBody>
          <a:bodyPr/>
          <a:lstStyle/>
          <a:p>
            <a:pPr eaLnBrk="1" hangingPunct="1">
              <a:defRPr/>
            </a:pPr>
            <a:endParaRPr lang="en-US" sz="1800" dirty="0" smtClean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endParaRPr lang="en-US" sz="1800" dirty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“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globaluri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daTboba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“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warmoadgens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temperaturis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zrdas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dedamiwis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zedapirze</a:t>
            </a:r>
            <a:endParaRPr lang="en-US" sz="1800" dirty="0" smtClean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endParaRPr lang="en-US" sz="1800" dirty="0" smtClean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ufro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Tbili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globaluri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temperatura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iwvevs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klimatis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cvlilebebs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romelic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zegavlenas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axdens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naleqebis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sixSireze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Stormebze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da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gvalvaze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tenianobaze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da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zRvis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doneze</a:t>
            </a:r>
            <a:endParaRPr lang="en-US" sz="1800" dirty="0" smtClean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buFontTx/>
              <a:buNone/>
              <a:defRPr/>
            </a:pPr>
            <a:endParaRPr lang="en-US" sz="1800" dirty="0" smtClean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globaluri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daTbobis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mizezia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didi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raodenobiT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airebis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dagroveba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atmosferoSi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.</a:t>
            </a:r>
          </a:p>
          <a:p>
            <a:pPr eaLnBrk="1" hangingPunct="1">
              <a:defRPr/>
            </a:pPr>
            <a:endParaRPr lang="en-US" sz="1800" dirty="0" smtClean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endParaRPr lang="en-US" sz="1800" dirty="0" smtClean="0">
              <a:solidFill>
                <a:srgbClr val="FF9900"/>
              </a:solidFill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endParaRPr lang="ru-RU" sz="1800" dirty="0" smtClean="0">
              <a:solidFill>
                <a:srgbClr val="FF9900"/>
              </a:solidFill>
              <a:latin typeface="Amiran" pitchFamily="34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458200" cy="11557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cadNusx" pitchFamily="2" charset="0"/>
                <a:ea typeface="+mj-ea"/>
              </a:rPr>
              <a:t>    </a:t>
            </a:r>
            <a:r>
              <a:rPr lang="ka-GE" dirty="0" smtClean="0">
                <a:latin typeface="AcadNusx" pitchFamily="2" charset="0"/>
                <a:ea typeface="+mj-ea"/>
              </a:rPr>
              <a:t>   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saTburis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efeqti</a:t>
            </a:r>
            <a:endParaRPr lang="ru-RU" sz="2400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686800" cy="56388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rac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meti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saTburis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gazebis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atmosferoSi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,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miT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meti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siTbo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rCeba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dedamiwaze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.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TviT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am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movlenas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ewodeba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“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saTburis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efeqti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”.</a:t>
            </a:r>
            <a:r>
              <a:rPr lang="ru-RU" sz="1800" dirty="0">
                <a:solidFill>
                  <a:srgbClr val="FF9900"/>
                </a:solidFill>
                <a:latin typeface="Amiran" pitchFamily="34" charset="0"/>
              </a:rPr>
              <a:t> </a:t>
            </a:r>
            <a:endParaRPr lang="en-US" sz="1800" dirty="0" smtClean="0">
              <a:solidFill>
                <a:srgbClr val="FF9900"/>
              </a:solidFill>
              <a:latin typeface="Amiran" pitchFamily="34" charset="0"/>
            </a:endParaRPr>
          </a:p>
          <a:p>
            <a:pPr eaLnBrk="1" hangingPunct="1">
              <a:defRPr/>
            </a:pPr>
            <a:endParaRPr lang="en-US" sz="1800" dirty="0" smtClean="0">
              <a:solidFill>
                <a:srgbClr val="FF9900"/>
              </a:solidFill>
              <a:latin typeface="AcadNusx" pitchFamily="2" charset="0"/>
            </a:endParaRP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1800" b="1" dirty="0" err="1" smtClean="0">
                <a:latin typeface="AcadNusx" pitchFamily="2" charset="0"/>
                <a:ea typeface="+mn-ea"/>
              </a:rPr>
              <a:t>mzis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energia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atmosferos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gavlis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Semdeg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STainTqmeba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dedamiwis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sz="1800" b="1" dirty="0" smtClean="0">
                <a:latin typeface="AcadNusx" pitchFamily="2" charset="0"/>
                <a:ea typeface="+mn-ea"/>
              </a:rPr>
              <a:t>      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zedapiris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mier</a:t>
            </a:r>
            <a:r>
              <a:rPr lang="en-US" sz="1800" b="1" dirty="0" smtClean="0">
                <a:latin typeface="AcadNusx" pitchFamily="2" charset="0"/>
                <a:ea typeface="+mn-ea"/>
              </a:rPr>
              <a:t> da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aTbobs</a:t>
            </a:r>
            <a:r>
              <a:rPr lang="en-US" sz="1800" b="1" dirty="0" smtClean="0">
                <a:latin typeface="AcadNusx" pitchFamily="2" charset="0"/>
                <a:ea typeface="+mn-ea"/>
              </a:rPr>
              <a:t> mas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2</a:t>
            </a:r>
            <a:r>
              <a:rPr lang="en-US" sz="1800" b="1" dirty="0" smtClean="0">
                <a:latin typeface="AcadNusx" pitchFamily="2" charset="0"/>
                <a:ea typeface="+mn-ea"/>
              </a:rPr>
              <a:t>.  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areklili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energiis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garkveuli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nawili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STainTqmeba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airebis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mier</a:t>
            </a:r>
            <a:r>
              <a:rPr lang="en-US" sz="1800" b="1" dirty="0" smtClean="0">
                <a:latin typeface="AcadNusx" pitchFamily="2" charset="0"/>
                <a:ea typeface="+mn-ea"/>
              </a:rPr>
              <a:t> 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sz="1800" b="1" dirty="0" smtClean="0">
                <a:latin typeface="AcadNusx" pitchFamily="2" charset="0"/>
                <a:ea typeface="+mn-ea"/>
              </a:rPr>
              <a:t>  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amis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gareSe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dedamiwis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zedapiris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temperatura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iqneboda</a:t>
            </a:r>
            <a:r>
              <a:rPr lang="en-US" sz="1800" b="1" dirty="0" smtClean="0">
                <a:latin typeface="AcadNusx" pitchFamily="2" charset="0"/>
                <a:ea typeface="+mn-ea"/>
              </a:rPr>
              <a:t> -1</a:t>
            </a:r>
            <a:r>
              <a:rPr lang="ka-GE" sz="1800" b="1" dirty="0" smtClean="0">
                <a:latin typeface="AcadNusx" pitchFamily="2" charset="0"/>
                <a:ea typeface="+mn-ea"/>
              </a:rPr>
              <a:t>8 გრადუსი</a:t>
            </a:r>
            <a:endParaRPr lang="en-US" sz="1800" b="1" dirty="0" smtClean="0">
              <a:latin typeface="AcadNusx" pitchFamily="2" charset="0"/>
              <a:ea typeface="+mn-ea"/>
            </a:endParaRPr>
          </a:p>
          <a:p>
            <a:pPr marL="609600" indent="-609600" eaLnBrk="1" hangingPunct="1">
              <a:buFontTx/>
              <a:buNone/>
              <a:defRPr/>
            </a:pPr>
            <a:endParaRPr lang="ru-RU" sz="1400" b="1" dirty="0" smtClean="0">
              <a:latin typeface="Amiran" pitchFamily="34" charset="0"/>
              <a:ea typeface="+mn-ea"/>
            </a:endParaRPr>
          </a:p>
        </p:txBody>
      </p:sp>
      <p:pic>
        <p:nvPicPr>
          <p:cNvPr id="8196" name="Picture 4" descr="saTburis efeqti"/>
          <p:cNvPicPr>
            <a:picLocks noChangeAspect="1" noChangeArrowheads="1"/>
          </p:cNvPicPr>
          <p:nvPr/>
        </p:nvPicPr>
        <p:blipFill>
          <a:blip r:embed="rId2" cstate="print"/>
          <a:srcRect l="16609" t="9746" r="18233" b="39110"/>
          <a:stretch>
            <a:fillRect/>
          </a:stretch>
        </p:blipFill>
        <p:spPr bwMode="auto">
          <a:xfrm>
            <a:off x="3124200" y="3886200"/>
            <a:ext cx="3737975" cy="2711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i="1" dirty="0">
                <a:solidFill>
                  <a:srgbClr val="FF9900"/>
                </a:solidFill>
                <a:latin typeface="Amiran" pitchFamily="34" charset="0"/>
              </a:rPr>
              <a:t>“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saTburis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gazebis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”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fena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analogiuria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Cveulebriv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saTburSi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minisa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,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romelic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atarebs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mzis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sxivebs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,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magram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akavebs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siTbos.aqedan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modis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terminebi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“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saTburis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efeqti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” da “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saTburis</a:t>
            </a:r>
            <a:r>
              <a:rPr lang="en-US" sz="2000" i="1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2000" i="1" dirty="0" err="1">
                <a:solidFill>
                  <a:srgbClr val="FF9900"/>
                </a:solidFill>
                <a:latin typeface="AcadNusx" pitchFamily="2" charset="0"/>
              </a:rPr>
              <a:t>gazebi</a:t>
            </a:r>
            <a:r>
              <a:rPr lang="en-US" sz="2000" dirty="0">
                <a:latin typeface="AcadNusx" pitchFamily="2" charset="0"/>
              </a:rPr>
              <a:t>”.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202" y="1905000"/>
            <a:ext cx="8229600" cy="4114800"/>
          </a:xfrm>
        </p:spPr>
        <p:txBody>
          <a:bodyPr/>
          <a:lstStyle/>
          <a:p>
            <a:r>
              <a:rPr lang="en-US" sz="2000" dirty="0" err="1" smtClean="0">
                <a:effectLst/>
                <a:latin typeface="AcadNusx" pitchFamily="2" charset="0"/>
              </a:rPr>
              <a:t>dedamiwis</a:t>
            </a:r>
            <a:r>
              <a:rPr lang="en-US" sz="2000" dirty="0" smtClean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zedapirze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mzidan</a:t>
            </a:r>
            <a:r>
              <a:rPr lang="en-US" sz="2000" dirty="0">
                <a:effectLst/>
                <a:latin typeface="AcadNusx" pitchFamily="2" charset="0"/>
              </a:rPr>
              <a:t>  </a:t>
            </a:r>
            <a:r>
              <a:rPr lang="en-US" sz="2000" dirty="0" err="1" smtClean="0">
                <a:effectLst/>
                <a:latin typeface="AcadNusx" pitchFamily="2" charset="0"/>
              </a:rPr>
              <a:t>mosuli</a:t>
            </a:r>
            <a:r>
              <a:rPr lang="en-US" sz="2000" dirty="0" smtClean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energia</a:t>
            </a:r>
            <a:r>
              <a:rPr lang="en-US" sz="2000" dirty="0">
                <a:effectLst/>
                <a:latin typeface="AcadNusx" pitchFamily="2" charset="0"/>
              </a:rPr>
              <a:t>  </a:t>
            </a:r>
            <a:r>
              <a:rPr lang="en-US" sz="2000" dirty="0" err="1">
                <a:effectLst/>
                <a:latin typeface="AcadNusx" pitchFamily="2" charset="0"/>
              </a:rPr>
              <a:t>Sedgeba</a:t>
            </a:r>
            <a:r>
              <a:rPr lang="en-US" sz="2000" dirty="0">
                <a:effectLst/>
                <a:latin typeface="AcadNusx" pitchFamily="2" charset="0"/>
              </a:rPr>
              <a:t>   </a:t>
            </a:r>
            <a:r>
              <a:rPr lang="en-US" sz="2000" dirty="0" err="1">
                <a:effectLst/>
                <a:latin typeface="AcadNusx" pitchFamily="2" charset="0"/>
              </a:rPr>
              <a:t>xiluli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sinaTlisa</a:t>
            </a:r>
            <a:r>
              <a:rPr lang="en-US" sz="2000" dirty="0">
                <a:effectLst/>
                <a:latin typeface="AcadNusx" pitchFamily="2" charset="0"/>
              </a:rPr>
              <a:t> da </a:t>
            </a:r>
            <a:r>
              <a:rPr lang="en-US" sz="2000" dirty="0" err="1" smtClean="0">
                <a:effectLst/>
                <a:latin typeface="AcadNusx" pitchFamily="2" charset="0"/>
              </a:rPr>
              <a:t>siTburi</a:t>
            </a:r>
            <a:r>
              <a:rPr lang="en-US" sz="2000" dirty="0" smtClean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sxivebisagan</a:t>
            </a:r>
            <a:r>
              <a:rPr lang="en-US" sz="2000" dirty="0">
                <a:effectLst/>
                <a:latin typeface="AcadNusx" pitchFamily="2" charset="0"/>
              </a:rPr>
              <a:t> (</a:t>
            </a:r>
            <a:r>
              <a:rPr lang="en-US" sz="2000" dirty="0" err="1">
                <a:effectLst/>
                <a:latin typeface="AcadNusx" pitchFamily="2" charset="0"/>
              </a:rPr>
              <a:t>romelsac</a:t>
            </a:r>
            <a:r>
              <a:rPr lang="en-US" sz="2000" dirty="0">
                <a:effectLst/>
                <a:latin typeface="AcadNusx" pitchFamily="2" charset="0"/>
              </a:rPr>
              <a:t>  </a:t>
            </a:r>
            <a:r>
              <a:rPr lang="en-US" sz="2000" dirty="0" err="1" smtClean="0">
                <a:effectLst/>
                <a:latin typeface="AcadNusx" pitchFamily="2" charset="0"/>
              </a:rPr>
              <a:t>infrawiTeli</a:t>
            </a:r>
            <a:r>
              <a:rPr lang="en-US" sz="2000" dirty="0" smtClean="0">
                <a:effectLst/>
                <a:latin typeface="AcadNusx" pitchFamily="2" charset="0"/>
              </a:rPr>
              <a:t> </a:t>
            </a:r>
            <a:r>
              <a:rPr lang="en-US" sz="2000" dirty="0" err="1" smtClean="0">
                <a:effectLst/>
                <a:latin typeface="AcadNusx" pitchFamily="2" charset="0"/>
              </a:rPr>
              <a:t>energia</a:t>
            </a:r>
            <a:r>
              <a:rPr lang="en-US" sz="2000" dirty="0" smtClean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ewodeba</a:t>
            </a:r>
            <a:r>
              <a:rPr lang="en-US" sz="2000" dirty="0">
                <a:effectLst/>
                <a:latin typeface="AcadNusx" pitchFamily="2" charset="0"/>
              </a:rPr>
              <a:t>).  </a:t>
            </a:r>
            <a:r>
              <a:rPr lang="en-US" sz="2000" dirty="0" err="1">
                <a:effectLst/>
                <a:latin typeface="AcadNusx" pitchFamily="2" charset="0"/>
              </a:rPr>
              <a:t>rodesac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mzis</a:t>
            </a:r>
            <a:r>
              <a:rPr lang="en-US" sz="2000" dirty="0">
                <a:effectLst/>
                <a:latin typeface="AcadNusx" pitchFamily="2" charset="0"/>
              </a:rPr>
              <a:t>  </a:t>
            </a:r>
            <a:r>
              <a:rPr lang="en-US" sz="2000" dirty="0" err="1" smtClean="0">
                <a:effectLst/>
                <a:latin typeface="AcadNusx" pitchFamily="2" charset="0"/>
              </a:rPr>
              <a:t>sxivi</a:t>
            </a:r>
            <a:r>
              <a:rPr lang="en-US" sz="2000" dirty="0" smtClean="0">
                <a:effectLst/>
                <a:latin typeface="AcadNusx" pitchFamily="2" charset="0"/>
              </a:rPr>
              <a:t> </a:t>
            </a:r>
            <a:r>
              <a:rPr lang="en-US" sz="2000" dirty="0" err="1" smtClean="0">
                <a:effectLst/>
                <a:latin typeface="AcadNusx" pitchFamily="2" charset="0"/>
              </a:rPr>
              <a:t>ecema</a:t>
            </a:r>
            <a:r>
              <a:rPr lang="en-US" sz="2000" dirty="0" smtClean="0">
                <a:effectLst/>
                <a:latin typeface="AcadNusx" pitchFamily="2" charset="0"/>
              </a:rPr>
              <a:t> </a:t>
            </a:r>
            <a:r>
              <a:rPr lang="en-US" sz="2000" dirty="0" err="1" smtClean="0">
                <a:effectLst/>
                <a:latin typeface="AcadNusx" pitchFamily="2" charset="0"/>
              </a:rPr>
              <a:t>saTburis</a:t>
            </a:r>
            <a:r>
              <a:rPr lang="en-US" sz="2000" dirty="0" smtClean="0">
                <a:effectLst/>
                <a:latin typeface="AcadNusx" pitchFamily="2" charset="0"/>
              </a:rPr>
              <a:t>  </a:t>
            </a:r>
            <a:r>
              <a:rPr lang="en-US" sz="2000" dirty="0" err="1">
                <a:effectLst/>
                <a:latin typeface="AcadNusx" pitchFamily="2" charset="0"/>
              </a:rPr>
              <a:t>SuSas</a:t>
            </a:r>
            <a:r>
              <a:rPr lang="en-US" sz="2000" dirty="0">
                <a:effectLst/>
                <a:latin typeface="AcadNusx" pitchFamily="2" charset="0"/>
              </a:rPr>
              <a:t>,   </a:t>
            </a:r>
            <a:r>
              <a:rPr lang="en-US" sz="2000" dirty="0" err="1">
                <a:effectLst/>
                <a:latin typeface="AcadNusx" pitchFamily="2" charset="0"/>
              </a:rPr>
              <a:t>xiluli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sinaTle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masSi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gaivlis</a:t>
            </a:r>
            <a:r>
              <a:rPr lang="en-US" sz="2000" dirty="0">
                <a:effectLst/>
                <a:latin typeface="AcadNusx" pitchFamily="2" charset="0"/>
              </a:rPr>
              <a:t>, </a:t>
            </a:r>
            <a:r>
              <a:rPr lang="en-US" sz="2000" dirty="0" err="1">
                <a:effectLst/>
                <a:latin typeface="AcadNusx" pitchFamily="2" charset="0"/>
              </a:rPr>
              <a:t>xolo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sinaTlis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zogierTi</a:t>
            </a:r>
            <a:r>
              <a:rPr lang="en-US" sz="2000" dirty="0">
                <a:effectLst/>
                <a:latin typeface="AcadNusx" pitchFamily="2" charset="0"/>
              </a:rPr>
              <a:t>   </a:t>
            </a:r>
            <a:r>
              <a:rPr lang="en-US" sz="2000" dirty="0" err="1">
                <a:effectLst/>
                <a:latin typeface="AcadNusx" pitchFamily="2" charset="0"/>
              </a:rPr>
              <a:t>sxivi</a:t>
            </a:r>
            <a:r>
              <a:rPr lang="en-US" sz="2000" dirty="0">
                <a:effectLst/>
                <a:latin typeface="AcadNusx" pitchFamily="2" charset="0"/>
              </a:rPr>
              <a:t>  </a:t>
            </a:r>
            <a:r>
              <a:rPr lang="en-US" sz="2000" dirty="0" err="1">
                <a:effectLst/>
                <a:latin typeface="AcadNusx" pitchFamily="2" charset="0"/>
              </a:rPr>
              <a:t>STainTqmeba</a:t>
            </a:r>
            <a:r>
              <a:rPr lang="en-US" sz="2000" dirty="0">
                <a:effectLst/>
                <a:latin typeface="AcadNusx" pitchFamily="2" charset="0"/>
              </a:rPr>
              <a:t>.    </a:t>
            </a:r>
            <a:r>
              <a:rPr lang="en-US" sz="2000" dirty="0" err="1" smtClean="0">
                <a:effectLst/>
                <a:latin typeface="AcadNusx" pitchFamily="2" charset="0"/>
              </a:rPr>
              <a:t>zogierTi</a:t>
            </a:r>
            <a:r>
              <a:rPr lang="en-US" sz="2000" dirty="0" smtClean="0">
                <a:effectLst/>
                <a:latin typeface="AcadNusx" pitchFamily="2" charset="0"/>
              </a:rPr>
              <a:t>  </a:t>
            </a:r>
            <a:r>
              <a:rPr lang="en-US" sz="2000" dirty="0" err="1">
                <a:effectLst/>
                <a:latin typeface="AcadNusx" pitchFamily="2" charset="0"/>
              </a:rPr>
              <a:t>siTburi</a:t>
            </a:r>
            <a:r>
              <a:rPr lang="en-US" sz="2000" dirty="0">
                <a:effectLst/>
                <a:latin typeface="AcadNusx" pitchFamily="2" charset="0"/>
              </a:rPr>
              <a:t>  </a:t>
            </a:r>
            <a:r>
              <a:rPr lang="en-US" sz="2000" dirty="0" err="1">
                <a:effectLst/>
                <a:latin typeface="AcadNusx" pitchFamily="2" charset="0"/>
              </a:rPr>
              <a:t>sxivi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gadis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SuSaSi</a:t>
            </a:r>
            <a:r>
              <a:rPr lang="en-US" sz="2000" dirty="0">
                <a:effectLst/>
                <a:latin typeface="AcadNusx" pitchFamily="2" charset="0"/>
              </a:rPr>
              <a:t> da   </a:t>
            </a:r>
            <a:r>
              <a:rPr lang="en-US" sz="2000" dirty="0" err="1">
                <a:effectLst/>
                <a:latin typeface="AcadNusx" pitchFamily="2" charset="0"/>
              </a:rPr>
              <a:t>aTbobs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fanjris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miRma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arsebul</a:t>
            </a:r>
            <a:r>
              <a:rPr lang="en-US" sz="2000" dirty="0">
                <a:effectLst/>
                <a:latin typeface="AcadNusx" pitchFamily="2" charset="0"/>
              </a:rPr>
              <a:t> </a:t>
            </a:r>
            <a:r>
              <a:rPr lang="en-US" sz="2000" dirty="0" err="1">
                <a:effectLst/>
                <a:latin typeface="AcadNusx" pitchFamily="2" charset="0"/>
              </a:rPr>
              <a:t>niadagsa</a:t>
            </a:r>
            <a:r>
              <a:rPr lang="en-US" sz="2000" dirty="0">
                <a:effectLst/>
                <a:latin typeface="AcadNusx" pitchFamily="2" charset="0"/>
              </a:rPr>
              <a:t> da  </a:t>
            </a:r>
            <a:r>
              <a:rPr lang="en-US" sz="2000" dirty="0" err="1" smtClean="0">
                <a:effectLst/>
                <a:latin typeface="AcadNusx" pitchFamily="2" charset="0"/>
              </a:rPr>
              <a:t>mcenares</a:t>
            </a:r>
            <a:endParaRPr lang="en-US" sz="2000" dirty="0">
              <a:effectLst/>
              <a:latin typeface="AcadNusx" pitchFamily="2" charset="0"/>
            </a:endParaRPr>
          </a:p>
          <a:p>
            <a:pPr algn="ctr"/>
            <a:endParaRPr lang="en-US" sz="2000" dirty="0">
              <a:latin typeface="AcadNusx" pitchFamily="2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85800" y="4220527"/>
            <a:ext cx="3241675" cy="1527175"/>
            <a:chOff x="6080" y="2523"/>
            <a:chExt cx="5105" cy="240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6080" y="2523"/>
              <a:ext cx="5105" cy="2405"/>
              <a:chOff x="6080" y="2523"/>
              <a:chExt cx="5105" cy="2405"/>
            </a:xfrm>
          </p:grpSpPr>
          <p:sp>
            <p:nvSpPr>
              <p:cNvPr id="6" name="Freeform 5"/>
              <p:cNvSpPr>
                <a:spLocks/>
              </p:cNvSpPr>
              <p:nvPr/>
            </p:nvSpPr>
            <p:spPr bwMode="auto">
              <a:xfrm>
                <a:off x="6080" y="2523"/>
                <a:ext cx="5105" cy="2405"/>
              </a:xfrm>
              <a:custGeom>
                <a:avLst/>
                <a:gdLst>
                  <a:gd name="T0" fmla="+- 0 6080 6080"/>
                  <a:gd name="T1" fmla="*/ T0 w 5105"/>
                  <a:gd name="T2" fmla="+- 0 4928 2523"/>
                  <a:gd name="T3" fmla="*/ 4928 h 2405"/>
                  <a:gd name="T4" fmla="+- 0 11186 6080"/>
                  <a:gd name="T5" fmla="*/ T4 w 5105"/>
                  <a:gd name="T6" fmla="+- 0 4928 2523"/>
                  <a:gd name="T7" fmla="*/ 4928 h 2405"/>
                  <a:gd name="T8" fmla="+- 0 11186 6080"/>
                  <a:gd name="T9" fmla="*/ T8 w 5105"/>
                  <a:gd name="T10" fmla="+- 0 2523 2523"/>
                  <a:gd name="T11" fmla="*/ 2523 h 2405"/>
                  <a:gd name="T12" fmla="+- 0 6080 6080"/>
                  <a:gd name="T13" fmla="*/ T12 w 5105"/>
                  <a:gd name="T14" fmla="+- 0 2523 2523"/>
                  <a:gd name="T15" fmla="*/ 2523 h 2405"/>
                  <a:gd name="T16" fmla="+- 0 6080 6080"/>
                  <a:gd name="T17" fmla="*/ T16 w 5105"/>
                  <a:gd name="T18" fmla="+- 0 4928 2523"/>
                  <a:gd name="T19" fmla="*/ 4928 h 2405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5105" h="2405">
                    <a:moveTo>
                      <a:pt x="0" y="2405"/>
                    </a:moveTo>
                    <a:lnTo>
                      <a:pt x="5106" y="2405"/>
                    </a:lnTo>
                    <a:lnTo>
                      <a:pt x="5106" y="0"/>
                    </a:lnTo>
                    <a:lnTo>
                      <a:pt x="0" y="0"/>
                    </a:lnTo>
                    <a:lnTo>
                      <a:pt x="0" y="2405"/>
                    </a:lnTo>
                    <a:close/>
                  </a:path>
                </a:pathLst>
              </a:custGeom>
              <a:solidFill>
                <a:srgbClr val="E5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6198" y="2627"/>
                <a:ext cx="1885" cy="2121"/>
                <a:chOff x="6198" y="2627"/>
                <a:chExt cx="1885" cy="2121"/>
              </a:xfrm>
            </p:grpSpPr>
            <p:sp>
              <p:nvSpPr>
                <p:cNvPr id="8" name="Freeform 7"/>
                <p:cNvSpPr>
                  <a:spLocks/>
                </p:cNvSpPr>
                <p:nvPr/>
              </p:nvSpPr>
              <p:spPr bwMode="auto">
                <a:xfrm>
                  <a:off x="6201" y="2630"/>
                  <a:ext cx="1880" cy="2116"/>
                </a:xfrm>
                <a:custGeom>
                  <a:avLst/>
                  <a:gdLst>
                    <a:gd name="T0" fmla="+- 0 6201 6201"/>
                    <a:gd name="T1" fmla="*/ T0 w 1880"/>
                    <a:gd name="T2" fmla="+- 0 2630 2630"/>
                    <a:gd name="T3" fmla="*/ 2630 h 2116"/>
                    <a:gd name="T4" fmla="+- 0 6201 6201"/>
                    <a:gd name="T5" fmla="*/ T4 w 1880"/>
                    <a:gd name="T6" fmla="+- 0 4746 2630"/>
                    <a:gd name="T7" fmla="*/ 4746 h 2116"/>
                    <a:gd name="T8" fmla="+- 0 8081 6201"/>
                    <a:gd name="T9" fmla="*/ T8 w 1880"/>
                    <a:gd name="T10" fmla="+- 0 4746 2630"/>
                    <a:gd name="T11" fmla="*/ 4746 h 2116"/>
                    <a:gd name="T12" fmla="+- 0 8081 6201"/>
                    <a:gd name="T13" fmla="*/ T12 w 1880"/>
                    <a:gd name="T14" fmla="+- 0 2630 2630"/>
                    <a:gd name="T15" fmla="*/ 2630 h 2116"/>
                    <a:gd name="T16" fmla="+- 0 6201 6201"/>
                    <a:gd name="T17" fmla="*/ T16 w 1880"/>
                    <a:gd name="T18" fmla="+- 0 2630 2630"/>
                    <a:gd name="T19" fmla="*/ 2630 h 21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880" h="2116">
                      <a:moveTo>
                        <a:pt x="0" y="0"/>
                      </a:moveTo>
                      <a:lnTo>
                        <a:pt x="0" y="2116"/>
                      </a:lnTo>
                      <a:lnTo>
                        <a:pt x="1880" y="2116"/>
                      </a:lnTo>
                      <a:lnTo>
                        <a:pt x="18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pic>
              <p:nvPicPr>
                <p:cNvPr id="9" name="Picture 8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8" y="2627"/>
                  <a:ext cx="1885" cy="21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592002" y="4360227"/>
            <a:ext cx="3241675" cy="1289685"/>
            <a:chOff x="6080" y="5074"/>
            <a:chExt cx="5105" cy="2031"/>
          </a:xfrm>
        </p:grpSpPr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6080" y="5074"/>
              <a:ext cx="5105" cy="2031"/>
              <a:chOff x="6080" y="5074"/>
              <a:chExt cx="5105" cy="2031"/>
            </a:xfrm>
          </p:grpSpPr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6080" y="5074"/>
                <a:ext cx="5105" cy="2031"/>
              </a:xfrm>
              <a:custGeom>
                <a:avLst/>
                <a:gdLst>
                  <a:gd name="T0" fmla="+- 0 6080 6080"/>
                  <a:gd name="T1" fmla="*/ T0 w 5105"/>
                  <a:gd name="T2" fmla="+- 0 7105 5074"/>
                  <a:gd name="T3" fmla="*/ 7105 h 2031"/>
                  <a:gd name="T4" fmla="+- 0 11186 6080"/>
                  <a:gd name="T5" fmla="*/ T4 w 5105"/>
                  <a:gd name="T6" fmla="+- 0 7105 5074"/>
                  <a:gd name="T7" fmla="*/ 7105 h 2031"/>
                  <a:gd name="T8" fmla="+- 0 11186 6080"/>
                  <a:gd name="T9" fmla="*/ T8 w 5105"/>
                  <a:gd name="T10" fmla="+- 0 5074 5074"/>
                  <a:gd name="T11" fmla="*/ 5074 h 2031"/>
                  <a:gd name="T12" fmla="+- 0 6080 6080"/>
                  <a:gd name="T13" fmla="*/ T12 w 5105"/>
                  <a:gd name="T14" fmla="+- 0 5074 5074"/>
                  <a:gd name="T15" fmla="*/ 5074 h 2031"/>
                  <a:gd name="T16" fmla="+- 0 6080 6080"/>
                  <a:gd name="T17" fmla="*/ T16 w 5105"/>
                  <a:gd name="T18" fmla="+- 0 7105 5074"/>
                  <a:gd name="T19" fmla="*/ 7105 h 203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5105" h="2031">
                    <a:moveTo>
                      <a:pt x="0" y="2031"/>
                    </a:moveTo>
                    <a:lnTo>
                      <a:pt x="5106" y="2031"/>
                    </a:lnTo>
                    <a:lnTo>
                      <a:pt x="5106" y="0"/>
                    </a:lnTo>
                    <a:lnTo>
                      <a:pt x="0" y="0"/>
                    </a:lnTo>
                    <a:lnTo>
                      <a:pt x="0" y="2031"/>
                    </a:lnTo>
                    <a:close/>
                  </a:path>
                </a:pathLst>
              </a:custGeom>
              <a:solidFill>
                <a:srgbClr val="E5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6201" y="5187"/>
                <a:ext cx="1880" cy="1764"/>
                <a:chOff x="6201" y="5187"/>
                <a:chExt cx="1880" cy="1764"/>
              </a:xfrm>
            </p:grpSpPr>
            <p:sp>
              <p:nvSpPr>
                <p:cNvPr id="14" name="Freeform 13"/>
                <p:cNvSpPr>
                  <a:spLocks/>
                </p:cNvSpPr>
                <p:nvPr/>
              </p:nvSpPr>
              <p:spPr bwMode="auto">
                <a:xfrm>
                  <a:off x="6201" y="5187"/>
                  <a:ext cx="1880" cy="1764"/>
                </a:xfrm>
                <a:custGeom>
                  <a:avLst/>
                  <a:gdLst>
                    <a:gd name="T0" fmla="+- 0 6201 6201"/>
                    <a:gd name="T1" fmla="*/ T0 w 1880"/>
                    <a:gd name="T2" fmla="+- 0 6951 5187"/>
                    <a:gd name="T3" fmla="*/ 6951 h 1764"/>
                    <a:gd name="T4" fmla="+- 0 8081 6201"/>
                    <a:gd name="T5" fmla="*/ T4 w 1880"/>
                    <a:gd name="T6" fmla="+- 0 6951 5187"/>
                    <a:gd name="T7" fmla="*/ 6951 h 1764"/>
                    <a:gd name="T8" fmla="+- 0 8081 6201"/>
                    <a:gd name="T9" fmla="*/ T8 w 1880"/>
                    <a:gd name="T10" fmla="+- 0 5187 5187"/>
                    <a:gd name="T11" fmla="*/ 5187 h 1764"/>
                    <a:gd name="T12" fmla="+- 0 6201 6201"/>
                    <a:gd name="T13" fmla="*/ T12 w 1880"/>
                    <a:gd name="T14" fmla="+- 0 5187 5187"/>
                    <a:gd name="T15" fmla="*/ 5187 h 1764"/>
                    <a:gd name="T16" fmla="+- 0 6201 6201"/>
                    <a:gd name="T17" fmla="*/ T16 w 1880"/>
                    <a:gd name="T18" fmla="+- 0 6951 5187"/>
                    <a:gd name="T19" fmla="*/ 6951 h 176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880" h="1764">
                      <a:moveTo>
                        <a:pt x="0" y="1764"/>
                      </a:moveTo>
                      <a:lnTo>
                        <a:pt x="1880" y="1764"/>
                      </a:lnTo>
                      <a:lnTo>
                        <a:pt x="1880" y="0"/>
                      </a:lnTo>
                      <a:lnTo>
                        <a:pt x="0" y="0"/>
                      </a:lnTo>
                      <a:lnTo>
                        <a:pt x="0" y="1764"/>
                      </a:ln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pic>
              <p:nvPicPr>
                <p:cNvPr id="15" name="Picture 1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1" y="5476"/>
                  <a:ext cx="1853" cy="11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42788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7467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600" dirty="0" smtClean="0">
                <a:solidFill>
                  <a:srgbClr val="FF9900"/>
                </a:solidFill>
                <a:latin typeface="Amiran" pitchFamily="34" charset="0"/>
              </a:rPr>
              <a:t>    </a:t>
            </a:r>
            <a:endParaRPr lang="ka-GE" sz="1600" dirty="0" smtClean="0">
              <a:solidFill>
                <a:srgbClr val="FF9900"/>
              </a:solidFill>
              <a:latin typeface="Amiran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ka-GE" sz="1600" dirty="0">
              <a:solidFill>
                <a:srgbClr val="FF9900"/>
              </a:solidFill>
              <a:latin typeface="Amiran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600" dirty="0" smtClean="0">
                <a:solidFill>
                  <a:srgbClr val="FF9900"/>
                </a:solidFill>
                <a:latin typeface="Amiran" pitchFamily="34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atmosferoSi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“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saTburis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gazebis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”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emisiebis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zrda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daiwyo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endParaRPr lang="ka-GE" sz="1800" b="1" dirty="0" smtClean="0">
              <a:solidFill>
                <a:srgbClr val="FF99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e.w.“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preindustriuli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periodidan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”–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daaxloebiT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1750 </a:t>
            </a:r>
            <a:endParaRPr lang="ka-GE" sz="1800" b="1" dirty="0" smtClean="0">
              <a:solidFill>
                <a:srgbClr val="FF99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wlidan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,</a:t>
            </a:r>
            <a:r>
              <a:rPr lang="ka-GE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roca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samecniero-teqnikuri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progresis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Sedegad</a:t>
            </a:r>
            <a:endParaRPr lang="ka-GE" sz="1800" b="1" dirty="0" smtClean="0">
              <a:solidFill>
                <a:srgbClr val="FF99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calkeulma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qveynebma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daiwyes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swrafi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</a:rPr>
              <a:t>ganviTareba</a:t>
            </a:r>
            <a:endParaRPr lang="en-US" sz="1800" b="1" dirty="0" smtClean="0">
              <a:solidFill>
                <a:srgbClr val="FF99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800" b="1" dirty="0" smtClean="0">
              <a:solidFill>
                <a:srgbClr val="9933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ka-GE" sz="1800" b="1" dirty="0">
              <a:solidFill>
                <a:srgbClr val="9933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</a:rPr>
              <a:t>klimatis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cvlilebis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saSiSi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zemoqmedebis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riskebi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</a:rPr>
              <a:t>mkveTrad</a:t>
            </a:r>
            <a:endParaRPr lang="ka-GE" sz="1800" dirty="0" smtClean="0">
              <a:solidFill>
                <a:srgbClr val="FF99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gaizrdeba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Tu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planetis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daTboba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2°gradusiT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gadaaWarbebs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endParaRPr lang="ka-GE" sz="1800" dirty="0" smtClean="0">
              <a:solidFill>
                <a:srgbClr val="FF99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</a:rPr>
              <a:t>“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preindustriul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” da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doneebs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da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zegavlenas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iqoniebs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endParaRPr lang="ka-GE" sz="1800" dirty="0" smtClean="0">
              <a:solidFill>
                <a:srgbClr val="FF9900"/>
              </a:solidFill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</a:rPr>
              <a:t>biomravalferovnebaze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,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soflis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meurneobaze</a:t>
            </a:r>
            <a:r>
              <a:rPr lang="en-US" sz="1800" dirty="0">
                <a:solidFill>
                  <a:srgbClr val="FF9900"/>
                </a:solidFill>
                <a:latin typeface="AcadNusx" pitchFamily="2" charset="0"/>
              </a:rPr>
              <a:t> da </a:t>
            </a:r>
            <a:r>
              <a:rPr lang="en-US" sz="1800" dirty="0" err="1">
                <a:solidFill>
                  <a:srgbClr val="FF9900"/>
                </a:solidFill>
                <a:latin typeface="AcadNusx" pitchFamily="2" charset="0"/>
              </a:rPr>
              <a:t>okeanebze</a:t>
            </a:r>
            <a:endParaRPr lang="ru-RU" sz="1800" dirty="0" smtClean="0">
              <a:solidFill>
                <a:srgbClr val="FF99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mir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ka-GE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           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ZiriTadi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Tburi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airebi</a:t>
            </a:r>
            <a:endParaRPr lang="ru-RU" sz="2400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3152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 b="1" dirty="0" err="1" smtClean="0">
                <a:latin typeface="AcadNusx" pitchFamily="2" charset="0"/>
                <a:ea typeface="+mn-ea"/>
              </a:rPr>
              <a:t>naxSirorJangi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smtClean="0">
                <a:latin typeface="Amiran" pitchFamily="34" charset="0"/>
                <a:ea typeface="+mn-ea"/>
              </a:rPr>
              <a:t> (</a:t>
            </a:r>
            <a:r>
              <a:rPr lang="en-US" sz="1800" b="1" dirty="0" smtClean="0">
                <a:latin typeface="Arial Narrow" pitchFamily="34" charset="0"/>
                <a:ea typeface="+mn-ea"/>
              </a:rPr>
              <a:t>C</a:t>
            </a:r>
            <a:r>
              <a:rPr lang="en-US" sz="1800" b="1" dirty="0" smtClean="0">
                <a:latin typeface="Amiran" pitchFamily="34" charset="0"/>
                <a:ea typeface="+mn-ea"/>
              </a:rPr>
              <a:t>O2 )</a:t>
            </a:r>
          </a:p>
          <a:p>
            <a:pPr eaLnBrk="1" hangingPunct="1">
              <a:defRPr/>
            </a:pPr>
            <a:endParaRPr lang="en-US" sz="1800" b="1" dirty="0" smtClean="0">
              <a:latin typeface="Amiran" pitchFamily="34" charset="0"/>
              <a:ea typeface="+mn-ea"/>
            </a:endParaRPr>
          </a:p>
          <a:p>
            <a:pPr eaLnBrk="1" hangingPunct="1">
              <a:defRPr/>
            </a:pP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meTani</a:t>
            </a:r>
            <a:r>
              <a:rPr lang="en-US" sz="1800" b="1" dirty="0" smtClean="0">
                <a:latin typeface="AcadNusx" pitchFamily="2" charset="0"/>
                <a:ea typeface="+mn-ea"/>
              </a:rPr>
              <a:t>  </a:t>
            </a:r>
            <a:r>
              <a:rPr lang="en-US" sz="1800" b="1" dirty="0" smtClean="0">
                <a:latin typeface="Amiran" pitchFamily="34" charset="0"/>
                <a:ea typeface="+mn-ea"/>
              </a:rPr>
              <a:t>(</a:t>
            </a:r>
            <a:r>
              <a:rPr lang="en-US" sz="1800" b="1" dirty="0" smtClean="0">
                <a:latin typeface="Arial Narrow" pitchFamily="34" charset="0"/>
                <a:ea typeface="+mn-ea"/>
              </a:rPr>
              <a:t>C</a:t>
            </a:r>
            <a:r>
              <a:rPr lang="en-US" sz="1800" b="1" dirty="0" smtClean="0">
                <a:latin typeface="Amiran" pitchFamily="34" charset="0"/>
                <a:ea typeface="+mn-ea"/>
              </a:rPr>
              <a:t>H4 ) </a:t>
            </a:r>
          </a:p>
          <a:p>
            <a:pPr eaLnBrk="1" hangingPunct="1">
              <a:defRPr/>
            </a:pPr>
            <a:r>
              <a:rPr lang="en-US" sz="1800" b="1" dirty="0" err="1" smtClean="0">
                <a:latin typeface="AcadNusx" pitchFamily="2" charset="0"/>
                <a:ea typeface="+mn-ea"/>
              </a:rPr>
              <a:t>azotis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qveJangi</a:t>
            </a:r>
            <a:r>
              <a:rPr lang="en-US" sz="1800" b="1" dirty="0" smtClean="0">
                <a:latin typeface="AcadNusx" pitchFamily="2" charset="0"/>
                <a:ea typeface="+mn-ea"/>
              </a:rPr>
              <a:t>  </a:t>
            </a:r>
            <a:r>
              <a:rPr lang="en-US" sz="1800" b="1" dirty="0" smtClean="0">
                <a:latin typeface="Amiran" pitchFamily="34" charset="0"/>
                <a:ea typeface="+mn-ea"/>
              </a:rPr>
              <a:t>(N2 O), </a:t>
            </a:r>
          </a:p>
          <a:p>
            <a:pPr eaLnBrk="1" hangingPunct="1">
              <a:defRPr/>
            </a:pPr>
            <a:r>
              <a:rPr lang="en-US" sz="1800" b="1" dirty="0" err="1" smtClean="0">
                <a:latin typeface="AcadNusx" pitchFamily="2" charset="0"/>
                <a:ea typeface="+mn-ea"/>
              </a:rPr>
              <a:t>halogenSemcveli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airebi</a:t>
            </a:r>
            <a:r>
              <a:rPr lang="en-US" sz="1800" b="1" dirty="0" smtClean="0">
                <a:latin typeface="AcadNusx" pitchFamily="2" charset="0"/>
                <a:ea typeface="+mn-ea"/>
              </a:rPr>
              <a:t>,</a:t>
            </a:r>
          </a:p>
          <a:p>
            <a:pPr eaLnBrk="1" hangingPunct="1">
              <a:defRPr/>
            </a:pP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ozoni</a:t>
            </a:r>
            <a:r>
              <a:rPr lang="en-US" sz="1800" b="1" dirty="0" smtClean="0">
                <a:latin typeface="AcadNusx" pitchFamily="2" charset="0"/>
                <a:ea typeface="+mn-ea"/>
              </a:rPr>
              <a:t>  </a:t>
            </a:r>
            <a:r>
              <a:rPr lang="en-US" sz="1800" b="1" dirty="0" smtClean="0">
                <a:latin typeface="Amiran" pitchFamily="34" charset="0"/>
                <a:ea typeface="+mn-ea"/>
              </a:rPr>
              <a:t>(O 3) </a:t>
            </a:r>
          </a:p>
          <a:p>
            <a:pPr eaLnBrk="1" hangingPunct="1">
              <a:defRPr/>
            </a:pPr>
            <a:r>
              <a:rPr lang="en-US" sz="1800" b="1" dirty="0" err="1" smtClean="0">
                <a:latin typeface="AcadNusx" pitchFamily="2" charset="0"/>
                <a:ea typeface="+mn-ea"/>
              </a:rPr>
              <a:t>wylis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orTqli</a:t>
            </a:r>
            <a:endParaRPr lang="en-US" sz="1800" b="1" dirty="0" smtClean="0">
              <a:latin typeface="AcadNusx" pitchFamily="2" charset="0"/>
              <a:ea typeface="+mn-ea"/>
            </a:endParaRPr>
          </a:p>
          <a:p>
            <a:pPr eaLnBrk="1" hangingPunct="1">
              <a:buFontTx/>
              <a:buNone/>
              <a:defRPr/>
            </a:pPr>
            <a:r>
              <a:rPr lang="en-US" sz="1800" b="1" i="1" dirty="0" smtClean="0">
                <a:latin typeface="AcadNusx" pitchFamily="2" charset="0"/>
                <a:ea typeface="+mn-ea"/>
              </a:rPr>
              <a:t>     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zomieri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raodenobiT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am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airebis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arseboba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aucilebelia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dedamiwaze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sicocxlis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arsebobisaTvis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,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radgan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isini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qmnian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ra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garkveul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“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fardas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”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atmisferoSi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,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siTbos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akaveben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mis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qveda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fenebSi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da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Tbil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klimats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inarCuneben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dedamiwis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zedapirze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. </a:t>
            </a:r>
          </a:p>
          <a:p>
            <a:pPr eaLnBrk="1" hangingPunct="1">
              <a:buFontTx/>
              <a:buNone/>
              <a:defRPr/>
            </a:pPr>
            <a:r>
              <a:rPr lang="en-US" sz="1800" b="1" i="1" dirty="0" smtClean="0">
                <a:latin typeface="AcadNusx" pitchFamily="2" charset="0"/>
                <a:ea typeface="+mn-ea"/>
              </a:rPr>
              <a:t>     am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airebis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gareSe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dedamiwaze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saSualo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temperatura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18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gradusiT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naklebi</a:t>
            </a:r>
            <a:r>
              <a:rPr lang="en-US" sz="1800" b="1" i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i="1" dirty="0" err="1" smtClean="0">
                <a:latin typeface="AcadNusx" pitchFamily="2" charset="0"/>
                <a:ea typeface="+mn-ea"/>
              </a:rPr>
              <a:t>iqneboda</a:t>
            </a:r>
            <a:endParaRPr lang="ru-RU" sz="1800" b="1" i="1" dirty="0" smtClean="0">
              <a:latin typeface="Amiran" pitchFamily="34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92100"/>
            <a:ext cx="7772400" cy="10033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Tburi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airebi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endParaRPr lang="ru-RU" sz="2400" dirty="0" smtClean="0">
              <a:solidFill>
                <a:srgbClr val="FF0000"/>
              </a:solidFill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7543800" cy="4876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buFontTx/>
              <a:buAutoNum type="arabicPeriod"/>
              <a:defRPr/>
            </a:pPr>
            <a:r>
              <a:rPr lang="en-US" sz="1600" b="1" dirty="0" err="1" smtClean="0">
                <a:latin typeface="AcadNusx" pitchFamily="2" charset="0"/>
                <a:ea typeface="+mn-ea"/>
              </a:rPr>
              <a:t>naxSirorJangi</a:t>
            </a:r>
            <a:r>
              <a:rPr lang="en-US" sz="1600" b="1" dirty="0" smtClean="0">
                <a:latin typeface="AcadNusx" pitchFamily="2" charset="0"/>
                <a:ea typeface="+mn-ea"/>
              </a:rPr>
              <a:t>  (</a:t>
            </a:r>
            <a:r>
              <a:rPr lang="en-US" sz="1600" b="1" dirty="0" smtClean="0">
                <a:latin typeface="Arial Narrow" pitchFamily="34" charset="0"/>
              </a:rPr>
              <a:t>C</a:t>
            </a:r>
            <a:r>
              <a:rPr lang="en-US" sz="1600" b="1" dirty="0" smtClean="0">
                <a:latin typeface="Amiran" pitchFamily="34" charset="0"/>
              </a:rPr>
              <a:t>O2 </a:t>
            </a:r>
            <a:r>
              <a:rPr lang="en-US" sz="1600" b="1" dirty="0" smtClean="0">
                <a:latin typeface="AcadNusx" pitchFamily="2" charset="0"/>
                <a:ea typeface="+mn-ea"/>
              </a:rPr>
              <a:t>O2) did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zegavlenas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axdens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adamianis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mier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gamowveul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globalur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daTbobaze</a:t>
            </a: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ka-GE" sz="1600" b="1" dirty="0" smtClean="0">
                <a:latin typeface="AcadNusx" pitchFamily="2" charset="0"/>
                <a:ea typeface="+mn-ea"/>
              </a:rPr>
              <a:t>  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wvlili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globalur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daTbobaSi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Seadgens</a:t>
            </a:r>
            <a:r>
              <a:rPr lang="en-US" sz="1600" b="1" dirty="0" smtClean="0">
                <a:latin typeface="AcadNusx" pitchFamily="2" charset="0"/>
                <a:ea typeface="+mn-ea"/>
              </a:rPr>
              <a:t> 70%</a:t>
            </a: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ka-GE" sz="1600" b="1" dirty="0" smtClean="0">
                <a:latin typeface="AcadNusx" pitchFamily="2" charset="0"/>
                <a:ea typeface="+mn-ea"/>
              </a:rPr>
              <a:t>  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globaluri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daTbobis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potenciali</a:t>
            </a:r>
            <a:r>
              <a:rPr lang="en-US" sz="1600" b="1" dirty="0" smtClean="0">
                <a:latin typeface="AcadNusx" pitchFamily="2" charset="0"/>
                <a:ea typeface="+mn-ea"/>
              </a:rPr>
              <a:t> 100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weli</a:t>
            </a:r>
            <a:endParaRPr lang="ka-GE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en-US" sz="1600" b="1" dirty="0" smtClean="0">
                <a:latin typeface="AcadNusx" pitchFamily="2" charset="0"/>
                <a:ea typeface="+mn-ea"/>
              </a:rPr>
              <a:t>2.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meTani</a:t>
            </a:r>
            <a:r>
              <a:rPr lang="en-US" sz="1600" b="1" dirty="0" smtClean="0">
                <a:latin typeface="Amiran" pitchFamily="34" charset="0"/>
                <a:ea typeface="+mn-ea"/>
              </a:rPr>
              <a:t>  (</a:t>
            </a:r>
            <a:r>
              <a:rPr lang="en-US" sz="1600" b="1" dirty="0" smtClean="0">
                <a:latin typeface="Arial Narrow" pitchFamily="34" charset="0"/>
                <a:ea typeface="+mn-ea"/>
              </a:rPr>
              <a:t>C</a:t>
            </a:r>
            <a:r>
              <a:rPr lang="en-US" sz="1600" b="1" dirty="0" smtClean="0">
                <a:latin typeface="Amiran" pitchFamily="34" charset="0"/>
                <a:ea typeface="+mn-ea"/>
              </a:rPr>
              <a:t>H4 )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meore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mniSvnelovani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airi</a:t>
            </a:r>
            <a:r>
              <a:rPr lang="en-US" sz="1600" b="1" dirty="0" smtClean="0">
                <a:latin typeface="AcadNusx" pitchFamily="2" charset="0"/>
                <a:ea typeface="+mn-ea"/>
              </a:rPr>
              <a:t>.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uferuli</a:t>
            </a:r>
            <a:r>
              <a:rPr lang="en-US" sz="1600" b="1" dirty="0" smtClean="0">
                <a:latin typeface="AcadNusx" pitchFamily="2" charset="0"/>
                <a:ea typeface="+mn-ea"/>
              </a:rPr>
              <a:t>,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usuno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atmosferoSi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aRwevs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vulkanebidan</a:t>
            </a:r>
            <a:r>
              <a:rPr lang="en-US" sz="1600" b="1" dirty="0" smtClean="0">
                <a:latin typeface="AcadNusx" pitchFamily="2" charset="0"/>
                <a:ea typeface="+mn-ea"/>
              </a:rPr>
              <a:t>,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msxvilfexa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rqosani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pirutyvis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ganavlidan</a:t>
            </a:r>
            <a:r>
              <a:rPr lang="en-US" sz="1600" b="1" dirty="0" smtClean="0">
                <a:latin typeface="AcadNusx" pitchFamily="2" charset="0"/>
                <a:ea typeface="+mn-ea"/>
              </a:rPr>
              <a:t>,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Wobebidan</a:t>
            </a:r>
            <a:r>
              <a:rPr lang="en-US" sz="1600" b="1" dirty="0" smtClean="0">
                <a:latin typeface="AcadNusx" pitchFamily="2" charset="0"/>
                <a:ea typeface="+mn-ea"/>
              </a:rPr>
              <a:t>,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naxSiris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maRaroebidan</a:t>
            </a:r>
            <a:r>
              <a:rPr lang="en-US" sz="1600" b="1" dirty="0" smtClean="0">
                <a:latin typeface="AcadNusx" pitchFamily="2" charset="0"/>
                <a:ea typeface="+mn-ea"/>
              </a:rPr>
              <a:t>,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yvela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xrwnadi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masalidan</a:t>
            </a: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en-US" sz="1600" b="1" dirty="0" smtClean="0">
                <a:latin typeface="AcadNusx" pitchFamily="2" charset="0"/>
                <a:ea typeface="+mn-ea"/>
              </a:rPr>
              <a:t> 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meTanis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efeqti</a:t>
            </a:r>
            <a:r>
              <a:rPr lang="en-US" sz="1600" b="1" dirty="0" smtClean="0">
                <a:latin typeface="AcadNusx" pitchFamily="2" charset="0"/>
                <a:ea typeface="+mn-ea"/>
              </a:rPr>
              <a:t> 100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wlis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ganmavlobaSi</a:t>
            </a:r>
            <a:r>
              <a:rPr lang="en-US" sz="1600" b="1" dirty="0" smtClean="0">
                <a:latin typeface="AcadNusx" pitchFamily="2" charset="0"/>
                <a:ea typeface="+mn-ea"/>
              </a:rPr>
              <a:t> 25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jer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metia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naxSiroJaqngis</a:t>
            </a: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en-US" sz="1600" b="1" dirty="0" smtClean="0">
                <a:latin typeface="AcadNusx" pitchFamily="2" charset="0"/>
                <a:ea typeface="+mn-ea"/>
              </a:rPr>
              <a:t>1750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wlidan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meTanis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done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atmodferoSi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gaizarda</a:t>
            </a:r>
            <a:r>
              <a:rPr lang="en-US" sz="1600" b="1" dirty="0" smtClean="0">
                <a:latin typeface="AcadNusx" pitchFamily="2" charset="0"/>
                <a:ea typeface="+mn-ea"/>
              </a:rPr>
              <a:t> 150%-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iT</a:t>
            </a: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en-US" sz="1600" b="1" dirty="0" smtClean="0">
                <a:latin typeface="AcadNusx" pitchFamily="2" charset="0"/>
                <a:ea typeface="+mn-ea"/>
              </a:rPr>
              <a:t>3.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azotis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qveJangi</a:t>
            </a:r>
            <a:r>
              <a:rPr lang="en-US" sz="1600" b="1" dirty="0" smtClean="0">
                <a:latin typeface="AcadNusx" pitchFamily="2" charset="0"/>
                <a:ea typeface="+mn-ea"/>
              </a:rPr>
              <a:t>  </a:t>
            </a:r>
            <a:r>
              <a:rPr lang="en-US" sz="1600" b="1" dirty="0" smtClean="0">
                <a:latin typeface="Amiran" pitchFamily="34" charset="0"/>
                <a:ea typeface="+mn-ea"/>
              </a:rPr>
              <a:t>(N2 O),-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mesame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mniSnelovani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airi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cnobilia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rogorc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mocinare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gazi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wvlili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globalur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daTbobaSi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Seadgens</a:t>
            </a:r>
            <a:r>
              <a:rPr lang="en-US" sz="1600" b="1" dirty="0" smtClean="0">
                <a:latin typeface="AcadNusx" pitchFamily="2" charset="0"/>
                <a:ea typeface="+mn-ea"/>
              </a:rPr>
              <a:t> 7%</a:t>
            </a: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en-US" sz="1600" b="1" dirty="0" smtClean="0">
                <a:latin typeface="AcadNusx" pitchFamily="2" charset="0"/>
                <a:ea typeface="+mn-ea"/>
              </a:rPr>
              <a:t> 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globaluri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daTbobis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potenciali</a:t>
            </a:r>
            <a:r>
              <a:rPr lang="en-US" sz="1600" b="1" dirty="0" smtClean="0">
                <a:latin typeface="AcadNusx" pitchFamily="2" charset="0"/>
                <a:ea typeface="+mn-ea"/>
              </a:rPr>
              <a:t> 100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weli</a:t>
            </a:r>
            <a:endParaRPr lang="en-US" sz="1600" b="1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95000"/>
              </a:lnSpc>
              <a:buFontTx/>
              <a:buNone/>
              <a:defRPr/>
            </a:pPr>
            <a:r>
              <a:rPr lang="en-US" sz="1600" b="1" dirty="0" smtClean="0">
                <a:latin typeface="AcadNusx" pitchFamily="2" charset="0"/>
                <a:ea typeface="+mn-ea"/>
              </a:rPr>
              <a:t>298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jer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ufro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Zlieria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err="1" smtClean="0">
                <a:latin typeface="AcadNusx" pitchFamily="2" charset="0"/>
                <a:ea typeface="+mn-ea"/>
              </a:rPr>
              <a:t>vidre</a:t>
            </a:r>
            <a:r>
              <a:rPr lang="en-US" sz="1600" b="1" dirty="0" smtClean="0">
                <a:latin typeface="AcadNusx" pitchFamily="2" charset="0"/>
                <a:ea typeface="+mn-ea"/>
              </a:rPr>
              <a:t> </a:t>
            </a:r>
            <a:r>
              <a:rPr lang="en-US" sz="1600" b="1" dirty="0" smtClean="0">
                <a:latin typeface="Arial Narrow" pitchFamily="34" charset="0"/>
                <a:ea typeface="+mn-ea"/>
              </a:rPr>
              <a:t>C</a:t>
            </a:r>
            <a:r>
              <a:rPr lang="en-US" sz="1600" b="1" dirty="0" smtClean="0">
                <a:latin typeface="Amiran" pitchFamily="34" charset="0"/>
                <a:ea typeface="+mn-ea"/>
              </a:rPr>
              <a:t>O2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1600" b="1" dirty="0" smtClean="0">
              <a:latin typeface="Amiran" pitchFamily="34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1600" b="1" dirty="0" smtClean="0">
              <a:solidFill>
                <a:srgbClr val="993300"/>
              </a:solidFill>
              <a:latin typeface="Amiran" pitchFamily="34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1600" b="1" dirty="0" smtClean="0">
              <a:latin typeface="Amiran" pitchFamily="34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1200" b="1" dirty="0" smtClean="0">
              <a:latin typeface="Amiran" pitchFamily="34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800" b="1" dirty="0" smtClean="0">
                <a:latin typeface="Amiran" pitchFamily="34" charset="0"/>
                <a:ea typeface="+mn-ea"/>
              </a:rPr>
              <a:t> 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38200" y="3063875"/>
            <a:ext cx="5589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Tburi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airebis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wvlili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globalur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daTbobaSi</a:t>
            </a:r>
            <a:endParaRPr lang="ru-RU" sz="2400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pic>
        <p:nvPicPr>
          <p:cNvPr id="12291" name="Picture 6" descr="wilico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17429" t="6314" r="23682" b="3180"/>
          <a:stretch>
            <a:fillRect/>
          </a:stretch>
        </p:blipFill>
        <p:spPr>
          <a:xfrm>
            <a:off x="1295400" y="1600200"/>
            <a:ext cx="6096000" cy="46053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ea typeface="+mj-ea"/>
              </a:rPr>
              <a:t>“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saTburis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gazebis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”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emisiebis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10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wyaro</a:t>
            </a:r>
            <a:endParaRPr lang="ru-RU" sz="2400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b="1" dirty="0" smtClean="0">
                <a:solidFill>
                  <a:srgbClr val="FF9900"/>
                </a:solidFill>
                <a:latin typeface="Amiran" pitchFamily="34" charset="0"/>
                <a:ea typeface="+mn-ea"/>
              </a:rPr>
              <a:t>  </a:t>
            </a:r>
            <a:r>
              <a:rPr lang="en-US" sz="20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Tboeleqtro</a:t>
            </a:r>
            <a:r>
              <a:rPr lang="en-US" sz="20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20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sadgurebi</a:t>
            </a:r>
            <a:r>
              <a:rPr lang="en-US" sz="20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(1/10)</a:t>
            </a:r>
            <a:r>
              <a:rPr lang="en-US" sz="36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/>
            </a:r>
            <a:br>
              <a:rPr lang="en-US" sz="36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</a:br>
            <a:r>
              <a:rPr lang="en-US" sz="3600" dirty="0" smtClean="0">
                <a:latin typeface="AcadNusx" pitchFamily="2" charset="0"/>
                <a:ea typeface="+mn-ea"/>
              </a:rPr>
              <a:t/>
            </a:r>
            <a:br>
              <a:rPr lang="en-US" sz="3600" dirty="0" smtClean="0">
                <a:latin typeface="AcadNusx" pitchFamily="2" charset="0"/>
                <a:ea typeface="+mn-ea"/>
              </a:rPr>
            </a:br>
            <a:r>
              <a:rPr lang="en-US" sz="1800" dirty="0" err="1" smtClean="0">
                <a:latin typeface="AcadNusx" pitchFamily="2" charset="0"/>
                <a:ea typeface="+mn-ea"/>
              </a:rPr>
              <a:t>saTburis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1800" dirty="0" smtClean="0">
                <a:latin typeface="AcadNusx" pitchFamily="2" charset="0"/>
                <a:ea typeface="+mn-ea"/>
              </a:rPr>
              <a:t>-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Jangi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smtClean="0">
                <a:ea typeface="+mn-ea"/>
              </a:rPr>
              <a:t>CO2</a:t>
            </a:r>
            <a:r>
              <a:rPr lang="en-US" sz="1800" dirty="0" smtClean="0">
                <a:latin typeface="Amiran" pitchFamily="34" charset="0"/>
                <a:ea typeface="+mn-ea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miran" pitchFamily="34" charset="0"/>
                <a:ea typeface="+mn-ea"/>
              </a:rPr>
              <a:t>   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– 25%</a:t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err="1" smtClean="0">
                <a:latin typeface="AcadNusx" pitchFamily="2" charset="0"/>
                <a:ea typeface="+mn-ea"/>
              </a:rPr>
              <a:t>energiis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misarebad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bunebrivi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navTobis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wva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warmoqmnis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ufro</a:t>
            </a:r>
            <a:r>
              <a:rPr lang="en-US" sz="1800" dirty="0" smtClean="0">
                <a:latin typeface="AcadNusx" pitchFamily="2" charset="0"/>
                <a:ea typeface="+mn-ea"/>
              </a:rPr>
              <a:t> met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naxSirorJangs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vidre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sxva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adamianuri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saqmianoba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  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tyeebis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Semcireba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(2/10) 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</a:br>
            <a:r>
              <a:rPr lang="en-US" sz="1800" dirty="0" err="1" smtClean="0">
                <a:latin typeface="AcadNusx" pitchFamily="2" charset="0"/>
                <a:ea typeface="+mn-ea"/>
              </a:rPr>
              <a:t>saTburis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1800" dirty="0" smtClean="0">
                <a:latin typeface="AcadNusx" pitchFamily="2" charset="0"/>
                <a:ea typeface="+mn-ea"/>
              </a:rPr>
              <a:t>-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Jangi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smtClean="0">
                <a:ea typeface="+mn-ea"/>
              </a:rPr>
              <a:t>CO2</a:t>
            </a:r>
            <a:r>
              <a:rPr lang="en-US" sz="1800" dirty="0" smtClean="0">
                <a:latin typeface="Amiran" pitchFamily="34" charset="0"/>
                <a:ea typeface="+mn-ea"/>
              </a:rPr>
              <a:t> 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meTani</a:t>
            </a:r>
            <a:r>
              <a:rPr lang="en-US" sz="1800" dirty="0" smtClean="0">
                <a:latin typeface="Amiran" pitchFamily="34" charset="0"/>
                <a:ea typeface="+mn-ea"/>
              </a:rPr>
              <a:t> </a:t>
            </a:r>
            <a:r>
              <a:rPr lang="en-US" sz="1800" b="1" dirty="0" smtClean="0">
                <a:latin typeface="Arial Narrow" pitchFamily="34" charset="0"/>
                <a:ea typeface="+mn-ea"/>
              </a:rPr>
              <a:t>C</a:t>
            </a:r>
            <a:r>
              <a:rPr lang="en-US" sz="1800" b="1" dirty="0" smtClean="0">
                <a:latin typeface="Amiran" pitchFamily="34" charset="0"/>
                <a:ea typeface="+mn-ea"/>
              </a:rPr>
              <a:t>H4 </a:t>
            </a:r>
            <a:endParaRPr lang="en-US" sz="1800" dirty="0" smtClean="0">
              <a:latin typeface="Amiran" pitchFamily="34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miran" pitchFamily="34" charset="0"/>
                <a:ea typeface="+mn-ea"/>
              </a:rPr>
              <a:t>     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– 20%</a:t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err="1" smtClean="0">
                <a:latin typeface="AcadNusx" pitchFamily="2" charset="0"/>
                <a:ea typeface="+mn-ea"/>
              </a:rPr>
              <a:t>mcirdeba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Jangis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smtClean="0">
                <a:ea typeface="+mn-ea"/>
              </a:rPr>
              <a:t>CO2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STanTqvis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SesaZlebloba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didi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raodenobiT</a:t>
            </a:r>
            <a:r>
              <a:rPr lang="en-US" sz="1800" dirty="0" smtClean="0">
                <a:latin typeface="AcadNusx" pitchFamily="2" charset="0"/>
                <a:ea typeface="+mn-ea"/>
              </a:rPr>
              <a:t>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Senaxuli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Jangis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smtClean="0">
                <a:ea typeface="+mn-ea"/>
              </a:rPr>
              <a:t>CO2</a:t>
            </a:r>
            <a:r>
              <a:rPr lang="en-US" sz="1800" dirty="0" smtClean="0">
                <a:latin typeface="Amiran" pitchFamily="34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</a:t>
            </a:r>
            <a:r>
              <a:rPr lang="en-US" sz="1800" dirty="0" smtClean="0">
                <a:latin typeface="AcadNusx" pitchFamily="2" charset="0"/>
                <a:ea typeface="+mn-ea"/>
              </a:rPr>
              <a:t>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meTanis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smtClean="0">
                <a:latin typeface="Arial Narrow" pitchFamily="34" charset="0"/>
                <a:ea typeface="+mn-ea"/>
              </a:rPr>
              <a:t>C</a:t>
            </a:r>
            <a:r>
              <a:rPr lang="en-US" sz="1800" b="1" dirty="0" smtClean="0">
                <a:latin typeface="Amiran" pitchFamily="34" charset="0"/>
                <a:ea typeface="+mn-ea"/>
              </a:rPr>
              <a:t>H4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atmosferoSi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emitirebis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fonze</a:t>
            </a:r>
            <a:endParaRPr lang="en-US" sz="1800" dirty="0" smtClean="0">
              <a:latin typeface="AcadNusx" pitchFamily="2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81000"/>
            <a:ext cx="8686800" cy="6477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1800" b="1" dirty="0" smtClean="0">
              <a:solidFill>
                <a:srgbClr val="FF9900"/>
              </a:solidFill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solidFill>
                  <a:srgbClr val="FF9900"/>
                </a:solidFill>
                <a:latin typeface="Amiran" pitchFamily="34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sagzao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transporti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(3/10)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 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– 13%</a:t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navTobis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da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gazis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warmoeba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(4/10)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</a:b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–</a:t>
            </a:r>
            <a:r>
              <a:rPr lang="en-US" sz="1800" b="1" dirty="0" smtClean="0">
                <a:latin typeface="AcadNusx" pitchFamily="2" charset="0"/>
                <a:ea typeface="+mn-ea"/>
              </a:rPr>
              <a:t> 6.3%</a:t>
            </a: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sasuqebi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(5/10)</a:t>
            </a: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saTburis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1800" dirty="0" smtClean="0">
                <a:latin typeface="AcadNusx" pitchFamily="2" charset="0"/>
                <a:ea typeface="+mn-ea"/>
              </a:rPr>
              <a:t>-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azotis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latin typeface="AcadNusx" pitchFamily="2" charset="0"/>
                <a:ea typeface="+mn-ea"/>
              </a:rPr>
              <a:t>qveJangi</a:t>
            </a:r>
            <a:r>
              <a:rPr lang="en-US" sz="1800" b="1" dirty="0" smtClean="0">
                <a:latin typeface="AcadNusx" pitchFamily="2" charset="0"/>
                <a:ea typeface="+mn-ea"/>
              </a:rPr>
              <a:t>  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    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–</a:t>
            </a:r>
            <a:r>
              <a:rPr lang="en-US" sz="1800" b="1" dirty="0" smtClean="0">
                <a:latin typeface="AcadNusx" pitchFamily="2" charset="0"/>
                <a:ea typeface="+mn-ea"/>
              </a:rPr>
              <a:t> 6%</a:t>
            </a: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mecxoveleoba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(6/10)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</a:br>
            <a:r>
              <a:rPr lang="en-US" sz="1800" dirty="0" err="1" smtClean="0">
                <a:latin typeface="AcadNusx" pitchFamily="2" charset="0"/>
                <a:ea typeface="+mn-ea"/>
              </a:rPr>
              <a:t>saTburis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1800" dirty="0" smtClean="0">
                <a:latin typeface="AcadNusx" pitchFamily="2" charset="0"/>
                <a:ea typeface="+mn-ea"/>
              </a:rPr>
              <a:t>-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meTani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dirty="0" smtClean="0">
                <a:latin typeface="AcadNusx" pitchFamily="2" charset="0"/>
                <a:ea typeface="+mn-ea"/>
              </a:rPr>
              <a:t>   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smtClean="0">
                <a:latin typeface="AcadNusx" pitchFamily="2" charset="0"/>
                <a:ea typeface="+mn-ea"/>
              </a:rPr>
              <a:t>: 5.1%</a:t>
            </a: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   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cementis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warmoeba</a:t>
            </a:r>
            <a:r>
              <a:rPr lang="en-US" sz="18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(7/10)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</a:b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saTburis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1800" dirty="0" smtClean="0">
                <a:latin typeface="AcadNusx" pitchFamily="2" charset="0"/>
                <a:ea typeface="+mn-ea"/>
              </a:rPr>
              <a:t>-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Jangi</a:t>
            </a:r>
            <a:r>
              <a:rPr lang="en-US" sz="1800" dirty="0" smtClean="0">
                <a:latin typeface="AcadNusx" pitchFamily="2" charset="0"/>
                <a:ea typeface="+mn-ea"/>
              </a:rPr>
              <a:t>  </a:t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b="1" dirty="0" smtClean="0">
                <a:latin typeface="AcadNusx" pitchFamily="2" charset="0"/>
                <a:ea typeface="+mn-ea"/>
              </a:rPr>
              <a:t>: 4%</a:t>
            </a:r>
            <a:r>
              <a:rPr lang="en-US" sz="1800" dirty="0" smtClean="0">
                <a:latin typeface="AcadNusx" pitchFamily="2" charset="0"/>
                <a:ea typeface="+mn-ea"/>
              </a:rPr>
              <a:t/>
            </a:r>
            <a:br>
              <a:rPr lang="en-US" sz="1800" dirty="0" smtClean="0">
                <a:latin typeface="AcadNusx" pitchFamily="2" charset="0"/>
                <a:ea typeface="+mn-ea"/>
              </a:rPr>
            </a:b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  </a:t>
            </a:r>
            <a:r>
              <a:rPr lang="en-US" sz="18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aviacia</a:t>
            </a:r>
            <a:r>
              <a:rPr lang="en-US" sz="18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(8/10)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  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saTburis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1800" dirty="0" smtClean="0">
                <a:latin typeface="AcadNusx" pitchFamily="2" charset="0"/>
                <a:ea typeface="+mn-ea"/>
              </a:rPr>
              <a:t>-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Jangi</a:t>
            </a:r>
            <a:r>
              <a:rPr lang="en-US" sz="1800" dirty="0" smtClean="0">
                <a:latin typeface="AcadNusx" pitchFamily="2" charset="0"/>
                <a:ea typeface="+mn-ea"/>
              </a:rPr>
              <a:t>  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azotis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qveJangi</a:t>
            </a:r>
            <a:r>
              <a:rPr lang="en-US" sz="1800" dirty="0" smtClean="0">
                <a:latin typeface="AcadNusx" pitchFamily="2" charset="0"/>
                <a:ea typeface="+mn-ea"/>
              </a:rPr>
              <a:t>  N O,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wylis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orTqli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aerozolebi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  </a:t>
            </a:r>
            <a:r>
              <a:rPr lang="en-US" sz="1800" dirty="0" smtClean="0">
                <a:latin typeface="Amiran" pitchFamily="34" charset="0"/>
                <a:ea typeface="+mn-ea"/>
              </a:rPr>
              <a:t> 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1800" dirty="0" smtClean="0">
                <a:latin typeface="AcadNusx" pitchFamily="2" charset="0"/>
                <a:ea typeface="+mn-ea"/>
              </a:rPr>
              <a:t> -3.5%</a:t>
            </a:r>
            <a:r>
              <a:rPr lang="en-US" sz="1800" dirty="0" smtClean="0">
                <a:ea typeface="+mn-ea"/>
              </a:rPr>
              <a:t/>
            </a:r>
            <a:br>
              <a:rPr lang="en-US" sz="1800" dirty="0" smtClean="0">
                <a:ea typeface="+mn-ea"/>
              </a:rPr>
            </a:br>
            <a:endParaRPr lang="ru-RU" sz="1800" dirty="0" smtClean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610600" cy="57912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000" b="1" dirty="0" smtClean="0">
                <a:solidFill>
                  <a:srgbClr val="FF9900"/>
                </a:solidFill>
                <a:ea typeface="+mn-ea"/>
              </a:rPr>
              <a:t>   </a:t>
            </a:r>
            <a:r>
              <a:rPr lang="en-US" sz="20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rkinis</a:t>
            </a:r>
            <a:r>
              <a:rPr lang="en-US" sz="20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da </a:t>
            </a:r>
            <a:r>
              <a:rPr lang="en-US" sz="20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foladis</a:t>
            </a:r>
            <a:r>
              <a:rPr lang="en-US" sz="20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</a:t>
            </a:r>
            <a:r>
              <a:rPr lang="en-US" sz="20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warmoeba</a:t>
            </a:r>
            <a:r>
              <a:rPr lang="en-US" sz="20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(9/10)</a:t>
            </a:r>
            <a:r>
              <a:rPr lang="en-US" sz="20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/>
            </a:r>
            <a:br>
              <a:rPr lang="en-US" sz="20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</a:br>
            <a:r>
              <a:rPr lang="en-US" sz="20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  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saTburis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2000" dirty="0" smtClean="0">
                <a:latin typeface="AcadNusx" pitchFamily="2" charset="0"/>
                <a:ea typeface="+mn-ea"/>
              </a:rPr>
              <a:t>-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Jangi</a:t>
            </a:r>
            <a:r>
              <a:rPr lang="en-US" sz="2000" dirty="0" smtClean="0">
                <a:latin typeface="AcadNusx" pitchFamily="2" charset="0"/>
                <a:ea typeface="+mn-ea"/>
              </a:rPr>
              <a:t>  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>
                <a:latin typeface="AcadNusx" pitchFamily="2" charset="0"/>
                <a:ea typeface="+mn-ea"/>
              </a:rPr>
              <a:t>          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2000" dirty="0" smtClean="0">
                <a:latin typeface="AcadNusx" pitchFamily="2" charset="0"/>
                <a:ea typeface="+mn-ea"/>
              </a:rPr>
              <a:t> – 3. %</a:t>
            </a:r>
            <a:br>
              <a:rPr lang="en-US" sz="2000" dirty="0" smtClean="0">
                <a:latin typeface="AcadNusx" pitchFamily="2" charset="0"/>
                <a:ea typeface="+mn-ea"/>
              </a:rPr>
            </a:br>
            <a:r>
              <a:rPr lang="en-US" sz="2000" dirty="0" smtClean="0">
                <a:latin typeface="AcadNusx" pitchFamily="2" charset="0"/>
                <a:ea typeface="+mn-ea"/>
              </a:rPr>
              <a:t/>
            </a:r>
            <a:br>
              <a:rPr lang="en-US" sz="2000" dirty="0" smtClean="0">
                <a:latin typeface="AcadNusx" pitchFamily="2" charset="0"/>
                <a:ea typeface="+mn-ea"/>
              </a:rPr>
            </a:br>
            <a:r>
              <a:rPr lang="en-US" sz="2000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n</a:t>
            </a:r>
            <a:r>
              <a:rPr lang="en-US" sz="2000" b="1" dirty="0" err="1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agavi</a:t>
            </a:r>
            <a:r>
              <a:rPr lang="en-US" sz="2000" b="1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> (10/10)</a:t>
            </a:r>
            <a:r>
              <a:rPr lang="en-US" sz="20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  <a:t/>
            </a:r>
            <a:br>
              <a:rPr lang="en-US" sz="2000" dirty="0" smtClean="0">
                <a:solidFill>
                  <a:srgbClr val="FF9900"/>
                </a:solidFill>
                <a:latin typeface="AcadNusx" pitchFamily="2" charset="0"/>
                <a:ea typeface="+mn-ea"/>
              </a:rPr>
            </a:br>
            <a:r>
              <a:rPr lang="en-US" sz="2000" dirty="0" err="1" smtClean="0">
                <a:latin typeface="AcadNusx" pitchFamily="2" charset="0"/>
                <a:ea typeface="+mn-ea"/>
              </a:rPr>
              <a:t>gazebi</a:t>
            </a:r>
            <a:r>
              <a:rPr lang="en-US" sz="2000" dirty="0" smtClean="0">
                <a:latin typeface="AcadNusx" pitchFamily="2" charset="0"/>
                <a:ea typeface="+mn-ea"/>
              </a:rPr>
              <a:t>-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naxSiro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Jangi</a:t>
            </a:r>
            <a:r>
              <a:rPr lang="en-US" sz="2000" dirty="0" smtClean="0">
                <a:latin typeface="AcadNusx" pitchFamily="2" charset="0"/>
                <a:ea typeface="+mn-ea"/>
              </a:rPr>
              <a:t> ,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meTani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ka-GE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</a:rPr>
              <a:t>saTburis</a:t>
            </a:r>
            <a:r>
              <a:rPr lang="en-US" sz="2000" dirty="0" smtClean="0">
                <a:latin typeface="AcadNusx" pitchFamily="2" charset="0"/>
                <a:ea typeface="+mn-ea"/>
              </a:rPr>
              <a:t> 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Tburi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airis</a:t>
            </a:r>
            <a:r>
              <a:rPr lang="en-US" sz="2000" dirty="0" smtClean="0">
                <a:latin typeface="AcadNusx" pitchFamily="2" charset="0"/>
                <a:ea typeface="+mn-ea"/>
              </a:rPr>
              <a:t> </a:t>
            </a:r>
            <a:r>
              <a:rPr lang="en-US" sz="2000" dirty="0" err="1" smtClean="0">
                <a:latin typeface="AcadNusx" pitchFamily="2" charset="0"/>
                <a:ea typeface="+mn-ea"/>
              </a:rPr>
              <a:t>emisia</a:t>
            </a:r>
            <a:r>
              <a:rPr lang="en-US" sz="2000" dirty="0" smtClean="0">
                <a:latin typeface="AcadNusx" pitchFamily="2" charset="0"/>
                <a:ea typeface="+mn-ea"/>
              </a:rPr>
              <a:t> – 3%</a:t>
            </a:r>
            <a:br>
              <a:rPr lang="en-US" sz="2000" dirty="0" smtClean="0">
                <a:latin typeface="AcadNusx" pitchFamily="2" charset="0"/>
                <a:ea typeface="+mn-ea"/>
              </a:rPr>
            </a:br>
            <a:r>
              <a:rPr lang="en-US" sz="3600" dirty="0" smtClean="0">
                <a:ea typeface="+mn-ea"/>
              </a:rPr>
              <a:t/>
            </a:r>
            <a:br>
              <a:rPr lang="en-US" sz="3600" dirty="0" smtClean="0">
                <a:ea typeface="+mn-ea"/>
              </a:rPr>
            </a:br>
            <a:endParaRPr lang="en-US" sz="3600" dirty="0" smtClean="0">
              <a:ea typeface="+mn-ea"/>
            </a:endParaRPr>
          </a:p>
          <a:p>
            <a:pPr eaLnBrk="1" hangingPunct="1">
              <a:buFontTx/>
              <a:buNone/>
              <a:defRPr/>
            </a:pPr>
            <a:endParaRPr lang="ru-RU" sz="2400" dirty="0" smtClean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010400" cy="838200"/>
          </a:xfrm>
        </p:spPr>
        <p:txBody>
          <a:bodyPr/>
          <a:lstStyle/>
          <a:p>
            <a:pPr algn="r" eaLnBrk="1" hangingPunct="1">
              <a:defRPr/>
            </a:pPr>
            <a:r>
              <a:rPr lang="en-US" sz="20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rogor</a:t>
            </a:r>
            <a:r>
              <a:rPr lang="en-US" sz="20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Secvlis</a:t>
            </a:r>
            <a:r>
              <a:rPr lang="en-US" sz="20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samyaros</a:t>
            </a:r>
            <a:r>
              <a:rPr lang="en-US" sz="20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bunebis</a:t>
            </a:r>
            <a:r>
              <a:rPr lang="en-US" sz="20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cvlileba</a:t>
            </a:r>
            <a:endParaRPr lang="ru-RU" sz="2000" b="1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pic>
        <p:nvPicPr>
          <p:cNvPr id="17411" name="Picture 4" descr="impacts of CC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371600"/>
            <a:ext cx="8077200" cy="5867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69342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klimatis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cvlilebis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zegavlena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adamianebis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janmrTelobaze</a:t>
            </a:r>
            <a:endParaRPr lang="ru-RU" sz="2400" b="1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7772400" cy="48561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US" dirty="0" smtClean="0">
              <a:ea typeface="+mn-ea"/>
            </a:endParaRPr>
          </a:p>
        </p:txBody>
      </p:sp>
      <p:grpSp>
        <p:nvGrpSpPr>
          <p:cNvPr id="18436" name="Group 35"/>
          <p:cNvGrpSpPr>
            <a:grpSpLocks noChangeAspect="1"/>
          </p:cNvGrpSpPr>
          <p:nvPr/>
        </p:nvGrpSpPr>
        <p:grpSpPr bwMode="auto">
          <a:xfrm>
            <a:off x="762000" y="2286000"/>
            <a:ext cx="6673850" cy="4170363"/>
            <a:chOff x="4554" y="1415"/>
            <a:chExt cx="7200" cy="4500"/>
          </a:xfrm>
        </p:grpSpPr>
        <p:sp>
          <p:nvSpPr>
            <p:cNvPr id="18437" name="AutoShape 36"/>
            <p:cNvSpPr>
              <a:spLocks noChangeAspect="1" noChangeArrowheads="1"/>
            </p:cNvSpPr>
            <p:nvPr/>
          </p:nvSpPr>
          <p:spPr bwMode="auto">
            <a:xfrm>
              <a:off x="4554" y="1415"/>
              <a:ext cx="7200" cy="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38" name="Text Box 37"/>
            <p:cNvSpPr txBox="1">
              <a:spLocks noChangeArrowheads="1"/>
            </p:cNvSpPr>
            <p:nvPr/>
          </p:nvSpPr>
          <p:spPr bwMode="auto">
            <a:xfrm>
              <a:off x="4734" y="3125"/>
              <a:ext cx="1890" cy="189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eaLnBrk="0" hangingPunct="0"/>
              <a:endParaRPr lang="en-US" sz="1000" b="1">
                <a:latin typeface="Avaza Mtavruli" pitchFamily="34" charset="0"/>
              </a:endParaRPr>
            </a:p>
            <a:p>
              <a:pPr eaLnBrk="0" hangingPunct="0"/>
              <a:endParaRPr lang="en-US" sz="1000" b="1">
                <a:latin typeface="Avaza Mtavruli" pitchFamily="34" charset="0"/>
              </a:endParaRPr>
            </a:p>
            <a:p>
              <a:pPr eaLnBrk="0" hangingPunct="0"/>
              <a:r>
                <a:rPr lang="en-US" sz="1000" b="1">
                  <a:latin typeface="Avaza Mtavruli" pitchFamily="34" charset="0"/>
                </a:rPr>
                <a:t>klimatis cvlileba gavlenas axdens:</a:t>
              </a:r>
            </a:p>
            <a:p>
              <a:pPr eaLnBrk="0" hangingPunct="0"/>
              <a:endParaRPr lang="en-US" sz="1000" b="1">
                <a:latin typeface="Avaza Mtavruli" pitchFamily="34" charset="0"/>
              </a:endParaRPr>
            </a:p>
            <a:p>
              <a:pPr lvl="1" eaLnBrk="0" hangingPunct="0">
                <a:buFont typeface="Symbol" pitchFamily="18" charset="2"/>
                <a:buChar char="·"/>
              </a:pPr>
              <a:r>
                <a:rPr lang="en-US" sz="1000" b="1">
                  <a:latin typeface="Avaza Mtavruli" pitchFamily="34" charset="0"/>
                </a:rPr>
                <a:t>temperatura</a:t>
              </a:r>
            </a:p>
            <a:p>
              <a:pPr eaLnBrk="0" hangingPunct="0">
                <a:buFont typeface="Symbol" pitchFamily="18" charset="2"/>
                <a:buChar char="·"/>
              </a:pPr>
              <a:r>
                <a:rPr lang="en-US" sz="1000" b="1">
                  <a:latin typeface="Avaza Mtavruli" pitchFamily="34" charset="0"/>
                </a:rPr>
                <a:t>zRvis donis amaRleba</a:t>
              </a:r>
            </a:p>
            <a:p>
              <a:pPr eaLnBrk="0" hangingPunct="0">
                <a:buFont typeface="Symbol" pitchFamily="18" charset="2"/>
                <a:buChar char="·"/>
              </a:pPr>
              <a:r>
                <a:rPr lang="en-US" sz="1000" b="1">
                  <a:latin typeface="Avaza Mtavruli" pitchFamily="34" charset="0"/>
                </a:rPr>
                <a:t>naleqebi</a:t>
              </a:r>
            </a:p>
            <a:p>
              <a:pPr eaLnBrk="0" hangingPunct="0"/>
              <a:endParaRPr lang="ru-RU" sz="2400">
                <a:latin typeface="Times"/>
              </a:endParaRPr>
            </a:p>
          </p:txBody>
        </p:sp>
        <p:sp>
          <p:nvSpPr>
            <p:cNvPr id="18439" name="Line 38"/>
            <p:cNvSpPr>
              <a:spLocks noChangeShapeType="1"/>
            </p:cNvSpPr>
            <p:nvPr/>
          </p:nvSpPr>
          <p:spPr bwMode="auto">
            <a:xfrm>
              <a:off x="6624" y="4115"/>
              <a:ext cx="4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0" name="Line 39"/>
            <p:cNvSpPr>
              <a:spLocks noChangeShapeType="1"/>
            </p:cNvSpPr>
            <p:nvPr/>
          </p:nvSpPr>
          <p:spPr bwMode="auto">
            <a:xfrm>
              <a:off x="7074" y="2675"/>
              <a:ext cx="1" cy="28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1" name="Line 40"/>
            <p:cNvSpPr>
              <a:spLocks noChangeShapeType="1"/>
            </p:cNvSpPr>
            <p:nvPr/>
          </p:nvSpPr>
          <p:spPr bwMode="auto">
            <a:xfrm>
              <a:off x="7074" y="2675"/>
              <a:ext cx="3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2" name="Line 41"/>
            <p:cNvSpPr>
              <a:spLocks noChangeShapeType="1"/>
            </p:cNvSpPr>
            <p:nvPr/>
          </p:nvSpPr>
          <p:spPr bwMode="auto">
            <a:xfrm>
              <a:off x="7074" y="5555"/>
              <a:ext cx="3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3" name="Text Box 42"/>
            <p:cNvSpPr txBox="1">
              <a:spLocks noChangeArrowheads="1"/>
            </p:cNvSpPr>
            <p:nvPr/>
          </p:nvSpPr>
          <p:spPr bwMode="auto">
            <a:xfrm>
              <a:off x="7434" y="2495"/>
              <a:ext cx="1890" cy="360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eaLnBrk="0" hangingPunct="0"/>
              <a:endParaRPr lang="en-US" sz="900" b="1">
                <a:latin typeface="Avaza Mtavruli" pitchFamily="34" charset="0"/>
              </a:endParaRPr>
            </a:p>
            <a:p>
              <a:pPr eaLnBrk="0" hangingPunct="0"/>
              <a:r>
                <a:rPr lang="en-US" sz="900" b="1">
                  <a:latin typeface="Avaza Mtavruli" pitchFamily="34" charset="0"/>
                </a:rPr>
                <a:t>Stormi da wyaldidoba</a:t>
              </a:r>
              <a:endParaRPr lang="ru-RU" sz="2400">
                <a:latin typeface="Times"/>
              </a:endParaRPr>
            </a:p>
          </p:txBody>
        </p:sp>
        <p:sp>
          <p:nvSpPr>
            <p:cNvPr id="18444" name="Line 43"/>
            <p:cNvSpPr>
              <a:spLocks noChangeShapeType="1"/>
            </p:cNvSpPr>
            <p:nvPr/>
          </p:nvSpPr>
          <p:spPr bwMode="auto">
            <a:xfrm>
              <a:off x="7074" y="3215"/>
              <a:ext cx="3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5" name="Text Box 44"/>
            <p:cNvSpPr txBox="1">
              <a:spLocks noChangeArrowheads="1"/>
            </p:cNvSpPr>
            <p:nvPr/>
          </p:nvSpPr>
          <p:spPr bwMode="auto">
            <a:xfrm>
              <a:off x="7434" y="3035"/>
              <a:ext cx="1890" cy="360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sicxe</a:t>
              </a:r>
              <a:endParaRPr lang="ru-RU" sz="2400">
                <a:latin typeface="Times"/>
              </a:endParaRPr>
            </a:p>
          </p:txBody>
        </p:sp>
        <p:sp>
          <p:nvSpPr>
            <p:cNvPr id="18446" name="Line 45"/>
            <p:cNvSpPr>
              <a:spLocks noChangeShapeType="1"/>
            </p:cNvSpPr>
            <p:nvPr/>
          </p:nvSpPr>
          <p:spPr bwMode="auto">
            <a:xfrm>
              <a:off x="7254" y="330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7" name="Line 46"/>
            <p:cNvSpPr>
              <a:spLocks noChangeShapeType="1"/>
            </p:cNvSpPr>
            <p:nvPr/>
          </p:nvSpPr>
          <p:spPr bwMode="auto">
            <a:xfrm>
              <a:off x="7074" y="3755"/>
              <a:ext cx="3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Text Box 47"/>
            <p:cNvSpPr txBox="1">
              <a:spLocks noChangeArrowheads="1"/>
            </p:cNvSpPr>
            <p:nvPr/>
          </p:nvSpPr>
          <p:spPr bwMode="auto">
            <a:xfrm>
              <a:off x="7434" y="3575"/>
              <a:ext cx="1890" cy="360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daavadebaTa gadamtani organizmebi</a:t>
              </a:r>
              <a:endParaRPr lang="ru-RU" sz="2400">
                <a:latin typeface="Times"/>
              </a:endParaRPr>
            </a:p>
          </p:txBody>
        </p:sp>
        <p:sp>
          <p:nvSpPr>
            <p:cNvPr id="18449" name="Line 48"/>
            <p:cNvSpPr>
              <a:spLocks noChangeShapeType="1"/>
            </p:cNvSpPr>
            <p:nvPr/>
          </p:nvSpPr>
          <p:spPr bwMode="auto">
            <a:xfrm>
              <a:off x="7074" y="4295"/>
              <a:ext cx="36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Text Box 49"/>
            <p:cNvSpPr txBox="1">
              <a:spLocks noChangeArrowheads="1"/>
            </p:cNvSpPr>
            <p:nvPr/>
          </p:nvSpPr>
          <p:spPr bwMode="auto">
            <a:xfrm>
              <a:off x="7434" y="4205"/>
              <a:ext cx="1890" cy="360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haeris damabinZureblebi</a:t>
              </a:r>
              <a:endParaRPr lang="ru-RU" sz="2400">
                <a:latin typeface="Times"/>
              </a:endParaRPr>
            </a:p>
          </p:txBody>
        </p:sp>
        <p:sp>
          <p:nvSpPr>
            <p:cNvPr id="18451" name="Line 50"/>
            <p:cNvSpPr>
              <a:spLocks noChangeShapeType="1"/>
            </p:cNvSpPr>
            <p:nvPr/>
          </p:nvSpPr>
          <p:spPr bwMode="auto">
            <a:xfrm>
              <a:off x="7074" y="4925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Text Box 51"/>
            <p:cNvSpPr txBox="1">
              <a:spLocks noChangeArrowheads="1"/>
            </p:cNvSpPr>
            <p:nvPr/>
          </p:nvSpPr>
          <p:spPr bwMode="auto">
            <a:xfrm>
              <a:off x="7434" y="4745"/>
              <a:ext cx="1890" cy="450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sursaTiT uzrunvelyofa</a:t>
              </a:r>
              <a:endParaRPr lang="ru-RU" sz="2400">
                <a:latin typeface="Times"/>
              </a:endParaRPr>
            </a:p>
          </p:txBody>
        </p:sp>
        <p:sp>
          <p:nvSpPr>
            <p:cNvPr id="18453" name="Text Box 52"/>
            <p:cNvSpPr txBox="1">
              <a:spLocks noChangeArrowheads="1"/>
            </p:cNvSpPr>
            <p:nvPr/>
          </p:nvSpPr>
          <p:spPr bwMode="auto">
            <a:xfrm>
              <a:off x="7434" y="5375"/>
              <a:ext cx="1890" cy="360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samoqalaqo konfliqtebi</a:t>
              </a:r>
              <a:endParaRPr lang="ru-RU" sz="2400">
                <a:latin typeface="Times"/>
              </a:endParaRPr>
            </a:p>
          </p:txBody>
        </p:sp>
        <p:sp>
          <p:nvSpPr>
            <p:cNvPr id="18454" name="Line 53"/>
            <p:cNvSpPr>
              <a:spLocks noChangeShapeType="1"/>
            </p:cNvSpPr>
            <p:nvPr/>
          </p:nvSpPr>
          <p:spPr bwMode="auto">
            <a:xfrm>
              <a:off x="9324" y="2675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Text Box 54"/>
            <p:cNvSpPr txBox="1">
              <a:spLocks noChangeArrowheads="1"/>
            </p:cNvSpPr>
            <p:nvPr/>
          </p:nvSpPr>
          <p:spPr bwMode="auto">
            <a:xfrm>
              <a:off x="9504" y="2405"/>
              <a:ext cx="1980" cy="54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daavadeba/sivdilianoba,</a:t>
              </a:r>
            </a:p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adgilmonacvleoba</a:t>
              </a:r>
              <a:endParaRPr lang="ru-RU" sz="2400">
                <a:latin typeface="Times"/>
              </a:endParaRPr>
            </a:p>
          </p:txBody>
        </p:sp>
        <p:sp>
          <p:nvSpPr>
            <p:cNvPr id="18456" name="Line 55"/>
            <p:cNvSpPr>
              <a:spLocks noChangeShapeType="1"/>
            </p:cNvSpPr>
            <p:nvPr/>
          </p:nvSpPr>
          <p:spPr bwMode="auto">
            <a:xfrm>
              <a:off x="9324" y="3215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Text Box 56"/>
            <p:cNvSpPr txBox="1">
              <a:spLocks noChangeArrowheads="1"/>
            </p:cNvSpPr>
            <p:nvPr/>
          </p:nvSpPr>
          <p:spPr bwMode="auto">
            <a:xfrm>
              <a:off x="9504" y="3035"/>
              <a:ext cx="1710" cy="36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daavadeba</a:t>
              </a:r>
            </a:p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sikvdilianoba</a:t>
              </a:r>
              <a:endParaRPr lang="ru-RU" sz="2400">
                <a:latin typeface="Times"/>
              </a:endParaRPr>
            </a:p>
          </p:txBody>
        </p:sp>
        <p:sp>
          <p:nvSpPr>
            <p:cNvPr id="18458" name="Line 57"/>
            <p:cNvSpPr>
              <a:spLocks noChangeShapeType="1"/>
            </p:cNvSpPr>
            <p:nvPr/>
          </p:nvSpPr>
          <p:spPr bwMode="auto">
            <a:xfrm>
              <a:off x="9324" y="3755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9" name="Text Box 58"/>
            <p:cNvSpPr txBox="1">
              <a:spLocks noChangeArrowheads="1"/>
            </p:cNvSpPr>
            <p:nvPr/>
          </p:nvSpPr>
          <p:spPr bwMode="auto">
            <a:xfrm>
              <a:off x="9504" y="3575"/>
              <a:ext cx="1710" cy="36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infeqciuri daavadebebi</a:t>
              </a:r>
              <a:endParaRPr lang="ru-RU" sz="2400">
                <a:latin typeface="Times"/>
              </a:endParaRPr>
            </a:p>
          </p:txBody>
        </p:sp>
        <p:sp>
          <p:nvSpPr>
            <p:cNvPr id="18460" name="Line 59"/>
            <p:cNvSpPr>
              <a:spLocks noChangeShapeType="1"/>
            </p:cNvSpPr>
            <p:nvPr/>
          </p:nvSpPr>
          <p:spPr bwMode="auto">
            <a:xfrm>
              <a:off x="9324" y="4385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1" name="Text Box 60"/>
            <p:cNvSpPr txBox="1">
              <a:spLocks noChangeArrowheads="1"/>
            </p:cNvSpPr>
            <p:nvPr/>
          </p:nvSpPr>
          <p:spPr bwMode="auto">
            <a:xfrm>
              <a:off x="9504" y="4205"/>
              <a:ext cx="1800" cy="36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sasunTqi organoebis daavadeba</a:t>
              </a:r>
              <a:endParaRPr lang="ru-RU" sz="2400">
                <a:latin typeface="Times"/>
              </a:endParaRPr>
            </a:p>
          </p:txBody>
        </p:sp>
        <p:sp>
          <p:nvSpPr>
            <p:cNvPr id="18462" name="Line 61"/>
            <p:cNvSpPr>
              <a:spLocks noChangeShapeType="1"/>
            </p:cNvSpPr>
            <p:nvPr/>
          </p:nvSpPr>
          <p:spPr bwMode="auto">
            <a:xfrm>
              <a:off x="9324" y="4925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3" name="Text Box 62"/>
            <p:cNvSpPr txBox="1">
              <a:spLocks noChangeArrowheads="1"/>
            </p:cNvSpPr>
            <p:nvPr/>
          </p:nvSpPr>
          <p:spPr bwMode="auto">
            <a:xfrm>
              <a:off x="9504" y="4745"/>
              <a:ext cx="1710" cy="45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arasakmarisi kveba</a:t>
              </a:r>
              <a:endParaRPr lang="ru-RU" sz="2400">
                <a:latin typeface="Times"/>
              </a:endParaRPr>
            </a:p>
          </p:txBody>
        </p:sp>
        <p:sp>
          <p:nvSpPr>
            <p:cNvPr id="18464" name="Line 63"/>
            <p:cNvSpPr>
              <a:spLocks noChangeShapeType="1"/>
            </p:cNvSpPr>
            <p:nvPr/>
          </p:nvSpPr>
          <p:spPr bwMode="auto">
            <a:xfrm>
              <a:off x="9324" y="5555"/>
              <a:ext cx="1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5" name="Text Box 64"/>
            <p:cNvSpPr txBox="1">
              <a:spLocks noChangeArrowheads="1"/>
            </p:cNvSpPr>
            <p:nvPr/>
          </p:nvSpPr>
          <p:spPr bwMode="auto">
            <a:xfrm>
              <a:off x="9504" y="5285"/>
              <a:ext cx="2070" cy="54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6313" tIns="33156" rIns="66313" bIns="33156"/>
            <a:lstStyle/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daavadeba/sivdilianoba,</a:t>
              </a:r>
            </a:p>
            <a:p>
              <a:pPr algn="ctr" eaLnBrk="0" hangingPunct="0"/>
              <a:r>
                <a:rPr lang="en-US" sz="1000" b="1">
                  <a:latin typeface="Avaza Mtavruli" pitchFamily="34" charset="0"/>
                </a:rPr>
                <a:t>adgilmonacvleoba</a:t>
              </a:r>
            </a:p>
            <a:p>
              <a:pPr eaLnBrk="0" hangingPunct="0"/>
              <a:endParaRPr lang="ru-RU" sz="2400">
                <a:latin typeface="Time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 dirty="0" smtClean="0">
                <a:latin typeface="Amiran" pitchFamily="34" charset="0"/>
                <a:ea typeface="+mj-ea"/>
              </a:rPr>
              <a:t>    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Tburi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airebis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Semcirebis</a:t>
            </a:r>
            <a:r>
              <a:rPr lang="en-US" sz="2400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gzebi</a:t>
            </a:r>
            <a:endParaRPr lang="ru-RU" sz="2400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naxSiroJangis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gamoyenebaze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fasebis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daweseba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ekodabegvra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emisiebis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Semcireba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tyeebis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gaSenebiT</a:t>
            </a:r>
            <a:r>
              <a:rPr lang="ru-RU" sz="1800" dirty="0" smtClean="0">
                <a:latin typeface="Amiran" pitchFamily="34" charset="0"/>
                <a:ea typeface="+mn-ea"/>
              </a:rPr>
              <a:t> 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energoefeqturi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zomebis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danergva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wylis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resursebis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dazogva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mdgradi</a:t>
            </a:r>
            <a:r>
              <a:rPr lang="en-US" sz="1800" dirty="0" smtClean="0">
                <a:latin typeface="AcadNusx" pitchFamily="2" charset="0"/>
                <a:ea typeface="+mn-ea"/>
              </a:rPr>
              <a:t>/</a:t>
            </a:r>
            <a:r>
              <a:rPr lang="en-US" sz="1800" dirty="0" err="1" smtClean="0">
                <a:latin typeface="AcadNusx" pitchFamily="2" charset="0"/>
                <a:ea typeface="+mn-ea"/>
              </a:rPr>
              <a:t>organuli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soflis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meurneoba</a:t>
            </a:r>
            <a:r>
              <a:rPr lang="en-US" sz="1800" dirty="0" smtClean="0">
                <a:latin typeface="AcadNusx" pitchFamily="2" charset="0"/>
                <a:ea typeface="+mn-ea"/>
              </a:rPr>
              <a:t> (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moxvnis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gareSe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wveTovani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irigacia,organuli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sasuqebi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pesticidebi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herbicidebi</a:t>
            </a:r>
            <a:r>
              <a:rPr lang="en-US" sz="1800" dirty="0" smtClean="0">
                <a:latin typeface="AcadNusx" pitchFamily="2" charset="0"/>
                <a:ea typeface="+mn-ea"/>
              </a:rPr>
              <a:t>)</a:t>
            </a: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energo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efeqturi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saxlebis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ageba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energiis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ganxlebadi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wyaroebis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ganviTareba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gamoyeneba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narCenebis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gadamuSaveba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biosawvavi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warmoeba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gamoyeneba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endParaRPr lang="ru-RU" sz="1800" dirty="0" smtClean="0">
              <a:latin typeface="Amiran" pitchFamily="34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229600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klimatis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cvlilebisadmi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adaptirebis</a:t>
            </a:r>
            <a:r>
              <a:rPr lang="en-US" sz="2400" b="1" dirty="0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 7 </a:t>
            </a:r>
            <a:r>
              <a:rPr lang="en-US" sz="2400" b="1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gza</a:t>
            </a:r>
            <a:endParaRPr lang="ru-RU" sz="2400" b="1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brZola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gaudabnoebis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winaaRmdeg</a:t>
            </a:r>
            <a:r>
              <a:rPr lang="en-US" sz="1800" dirty="0" smtClean="0">
                <a:latin typeface="AcadNusx" pitchFamily="2" charset="0"/>
                <a:ea typeface="+mn-ea"/>
              </a:rPr>
              <a:t> (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dedoflis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wyaro</a:t>
            </a:r>
            <a:r>
              <a:rPr lang="en-US" sz="1800" dirty="0" smtClean="0">
                <a:latin typeface="AcadNusx" pitchFamily="2" charset="0"/>
                <a:ea typeface="+mn-ea"/>
              </a:rPr>
              <a:t>)</a:t>
            </a: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wylis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dazogva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fermerul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meurneobaSi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irigaciisaTvis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sasmeli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wylis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maragebis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dazogva</a:t>
            </a:r>
            <a:r>
              <a:rPr lang="en-US" sz="1800" dirty="0" smtClean="0">
                <a:latin typeface="AcadNusx" pitchFamily="2" charset="0"/>
                <a:ea typeface="+mn-ea"/>
              </a:rPr>
              <a:t> (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desilinizacia</a:t>
            </a:r>
            <a:r>
              <a:rPr lang="en-US" sz="1800" dirty="0" smtClean="0">
                <a:latin typeface="AcadNusx" pitchFamily="2" charset="0"/>
                <a:ea typeface="+mn-ea"/>
              </a:rPr>
              <a:t>)</a:t>
            </a:r>
          </a:p>
          <a:p>
            <a:pPr eaLnBrk="1" hangingPunct="1">
              <a:defRPr/>
            </a:pP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zRvis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SeCereba</a:t>
            </a:r>
            <a:r>
              <a:rPr lang="en-US" sz="1800" dirty="0" smtClean="0">
                <a:latin typeface="AcadNusx" pitchFamily="2" charset="0"/>
                <a:ea typeface="+mn-ea"/>
              </a:rPr>
              <a:t> (</a:t>
            </a:r>
            <a:r>
              <a:rPr lang="en-US" sz="1800" dirty="0" err="1" smtClean="0">
                <a:latin typeface="AcadNusx" pitchFamily="2" charset="0"/>
                <a:ea typeface="+mn-ea"/>
              </a:rPr>
              <a:t>foTi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ganmuxuri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gagida</a:t>
            </a:r>
            <a:r>
              <a:rPr lang="en-US" sz="1800" dirty="0" smtClean="0">
                <a:latin typeface="AcadNusx" pitchFamily="2" charset="0"/>
                <a:ea typeface="+mn-ea"/>
              </a:rPr>
              <a:t>)</a:t>
            </a: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niadagis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dacva</a:t>
            </a:r>
            <a:r>
              <a:rPr lang="en-US" sz="1800" dirty="0" smtClean="0">
                <a:latin typeface="AcadNusx" pitchFamily="2" charset="0"/>
                <a:ea typeface="+mn-ea"/>
              </a:rPr>
              <a:t> (</a:t>
            </a:r>
            <a:r>
              <a:rPr lang="en-US" sz="1800" dirty="0" err="1" smtClean="0">
                <a:latin typeface="AcadNusx" pitchFamily="2" charset="0"/>
                <a:ea typeface="+mn-ea"/>
              </a:rPr>
              <a:t>erozia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mewyeri</a:t>
            </a:r>
            <a:r>
              <a:rPr lang="en-US" sz="1800" dirty="0" smtClean="0">
                <a:latin typeface="AcadNusx" pitchFamily="2" charset="0"/>
                <a:ea typeface="+mn-ea"/>
              </a:rPr>
              <a:t>,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Rvarcofi</a:t>
            </a:r>
            <a:r>
              <a:rPr lang="en-US" sz="1800" dirty="0" smtClean="0">
                <a:latin typeface="AcadNusx" pitchFamily="2" charset="0"/>
                <a:ea typeface="+mn-ea"/>
              </a:rPr>
              <a:t>)</a:t>
            </a:r>
          </a:p>
          <a:p>
            <a:pPr eaLnBrk="1" hangingPunct="1">
              <a:defRPr/>
            </a:pP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err="1" smtClean="0">
                <a:latin typeface="AcadNusx" pitchFamily="2" charset="0"/>
                <a:ea typeface="+mn-ea"/>
              </a:rPr>
              <a:t>biomravalferovnebis</a:t>
            </a:r>
            <a:r>
              <a:rPr lang="en-US" sz="1800" dirty="0" smtClean="0">
                <a:latin typeface="AcadNusx" pitchFamily="2" charset="0"/>
                <a:ea typeface="+mn-ea"/>
              </a:rPr>
              <a:t>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SenarCuneba</a:t>
            </a: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endParaRPr lang="en-US" sz="1800" dirty="0" smtClean="0">
              <a:latin typeface="AcadNusx" pitchFamily="2" charset="0"/>
              <a:ea typeface="+mn-ea"/>
            </a:endParaRPr>
          </a:p>
          <a:p>
            <a:pPr eaLnBrk="1" hangingPunct="1">
              <a:defRPr/>
            </a:pPr>
            <a:r>
              <a:rPr lang="en-US" sz="1800" dirty="0" smtClean="0">
                <a:latin typeface="AcadNusx" pitchFamily="2" charset="0"/>
                <a:ea typeface="+mn-ea"/>
              </a:rPr>
              <a:t>bolo </a:t>
            </a:r>
            <a:r>
              <a:rPr lang="en-US" sz="1800" dirty="0" err="1" smtClean="0">
                <a:latin typeface="AcadNusx" pitchFamily="2" charset="0"/>
                <a:ea typeface="+mn-ea"/>
              </a:rPr>
              <a:t>arCevani</a:t>
            </a:r>
            <a:r>
              <a:rPr lang="en-US" sz="1800" dirty="0" smtClean="0">
                <a:latin typeface="AcadNusx" pitchFamily="2" charset="0"/>
                <a:ea typeface="+mn-ea"/>
              </a:rPr>
              <a:t> –</a:t>
            </a:r>
            <a:r>
              <a:rPr lang="en-US" sz="1800" dirty="0" err="1" smtClean="0">
                <a:latin typeface="AcadNusx" pitchFamily="2" charset="0"/>
                <a:ea typeface="+mn-ea"/>
              </a:rPr>
              <a:t>migracia</a:t>
            </a:r>
            <a:endParaRPr lang="ru-RU" sz="1800" dirty="0" smtClean="0">
              <a:latin typeface="Amiran" pitchFamily="34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2400" dirty="0" err="1" smtClean="0">
                <a:solidFill>
                  <a:srgbClr val="FF0000"/>
                </a:solidFill>
                <a:latin typeface="AcadNusx" pitchFamily="2" charset="0"/>
                <a:ea typeface="+mj-ea"/>
              </a:rPr>
              <a:t>reziume</a:t>
            </a:r>
            <a:endParaRPr lang="ru-RU" sz="2400" dirty="0" smtClean="0">
              <a:solidFill>
                <a:srgbClr val="FF0000"/>
              </a:solidFill>
              <a:latin typeface="Amiran" pitchFamily="34" charset="0"/>
              <a:ea typeface="+mj-ea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8229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1800" dirty="0" smtClean="0"/>
              <a:t>   </a:t>
            </a:r>
            <a:r>
              <a:rPr lang="en-GB" sz="1800" b="1" dirty="0" err="1" smtClean="0">
                <a:solidFill>
                  <a:srgbClr val="FF9900"/>
                </a:solidFill>
              </a:rPr>
              <a:t>კლიმატის</a:t>
            </a:r>
            <a:r>
              <a:rPr lang="en-GB" sz="1800" b="1" dirty="0" smtClean="0">
                <a:solidFill>
                  <a:srgbClr val="FF9900"/>
                </a:solidFill>
              </a:rPr>
              <a:t> </a:t>
            </a:r>
            <a:r>
              <a:rPr lang="en-GB" sz="1800" b="1" dirty="0" err="1" smtClean="0">
                <a:solidFill>
                  <a:srgbClr val="FF9900"/>
                </a:solidFill>
              </a:rPr>
              <a:t>ცვლილება</a:t>
            </a:r>
            <a:r>
              <a:rPr lang="en-GB" sz="1800" b="1" dirty="0" smtClean="0">
                <a:solidFill>
                  <a:srgbClr val="FF9900"/>
                </a:solidFill>
              </a:rPr>
              <a:t> </a:t>
            </a:r>
            <a:r>
              <a:rPr lang="en-GB" sz="1800" b="1" dirty="0" err="1" smtClean="0">
                <a:solidFill>
                  <a:srgbClr val="FF9900"/>
                </a:solidFill>
              </a:rPr>
              <a:t>უკვე</a:t>
            </a:r>
            <a:r>
              <a:rPr lang="en-GB" sz="1800" b="1" dirty="0" smtClean="0">
                <a:solidFill>
                  <a:srgbClr val="FF9900"/>
                </a:solidFill>
              </a:rPr>
              <a:t> </a:t>
            </a:r>
            <a:r>
              <a:rPr lang="en-GB" sz="1800" b="1" dirty="0" err="1" smtClean="0">
                <a:solidFill>
                  <a:srgbClr val="FF9900"/>
                </a:solidFill>
              </a:rPr>
              <a:t>საგრძნობლად</a:t>
            </a:r>
            <a:r>
              <a:rPr lang="en-GB" sz="1800" b="1" dirty="0" smtClean="0">
                <a:solidFill>
                  <a:srgbClr val="FF9900"/>
                </a:solidFill>
              </a:rPr>
              <a:t> </a:t>
            </a:r>
            <a:r>
              <a:rPr lang="en-GB" sz="1800" b="1" dirty="0" err="1" smtClean="0">
                <a:solidFill>
                  <a:srgbClr val="FF9900"/>
                </a:solidFill>
              </a:rPr>
              <a:t>ცვლის</a:t>
            </a:r>
            <a:r>
              <a:rPr lang="en-GB" sz="1800" b="1" dirty="0" smtClean="0">
                <a:solidFill>
                  <a:srgbClr val="FF9900"/>
                </a:solidFill>
              </a:rPr>
              <a:t> </a:t>
            </a:r>
            <a:r>
              <a:rPr lang="en-GB" sz="1800" b="1" dirty="0" err="1" smtClean="0">
                <a:solidFill>
                  <a:srgbClr val="FF9900"/>
                </a:solidFill>
              </a:rPr>
              <a:t>ჩვენ</a:t>
            </a:r>
            <a:r>
              <a:rPr lang="en-GB" sz="1800" b="1" dirty="0" smtClean="0">
                <a:solidFill>
                  <a:srgbClr val="FF9900"/>
                </a:solidFill>
              </a:rPr>
              <a:t> </a:t>
            </a:r>
            <a:r>
              <a:rPr lang="en-GB" sz="1800" b="1" dirty="0" err="1" smtClean="0">
                <a:solidFill>
                  <a:srgbClr val="FF9900"/>
                </a:solidFill>
              </a:rPr>
              <a:t>ცხოვრებას</a:t>
            </a:r>
            <a:r>
              <a:rPr lang="en-GB" sz="1800" b="1" dirty="0" smtClean="0">
                <a:solidFill>
                  <a:srgbClr val="FF99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1800" b="1" dirty="0" smtClean="0">
                <a:solidFill>
                  <a:srgbClr val="FF9900"/>
                </a:solidFill>
              </a:rPr>
              <a:t>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1800" dirty="0" smtClean="0">
                <a:solidFill>
                  <a:srgbClr val="FF9900"/>
                </a:solidFill>
              </a:rPr>
              <a:t>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1800" dirty="0" smtClean="0"/>
              <a:t>      </a:t>
            </a:r>
            <a:endParaRPr lang="en-GB" sz="1800" b="1" dirty="0" smtClean="0">
              <a:solidFill>
                <a:srgbClr val="FF99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 smtClean="0">
                <a:latin typeface="AcadNusx" pitchFamily="2" charset="0"/>
              </a:rPr>
              <a:t>mecnieruli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prognozis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Tanaxmad</a:t>
            </a:r>
            <a:r>
              <a:rPr lang="en-US" sz="1800" dirty="0" smtClean="0">
                <a:latin typeface="AcadNusx" pitchFamily="2" charset="0"/>
              </a:rPr>
              <a:t>, 21-e </a:t>
            </a:r>
            <a:r>
              <a:rPr lang="en-US" sz="1800" dirty="0" err="1" smtClean="0">
                <a:latin typeface="AcadNusx" pitchFamily="2" charset="0"/>
              </a:rPr>
              <a:t>saukunis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bolosaTvis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globaluri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saSualo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temperatura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msoflios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ganviTarebis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sxvadasxva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scenarebis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mixedviT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moimatebs</a:t>
            </a:r>
            <a:r>
              <a:rPr lang="en-US" sz="1800" dirty="0" smtClean="0">
                <a:latin typeface="AcadNusx" pitchFamily="2" charset="0"/>
              </a:rPr>
              <a:t> 1,4-idan 5,8 </a:t>
            </a:r>
            <a:r>
              <a:rPr lang="en-US" sz="1800" dirty="0" err="1" smtClean="0">
                <a:latin typeface="AcadNusx" pitchFamily="2" charset="0"/>
              </a:rPr>
              <a:t>gradusamde</a:t>
            </a:r>
            <a:endParaRPr lang="en-US" sz="1800" dirty="0" smtClean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 smtClean="0">
                <a:latin typeface="AcadNusx" pitchFamily="2" charset="0"/>
              </a:rPr>
              <a:t>zRvis</a:t>
            </a:r>
            <a:r>
              <a:rPr lang="en-US" sz="1800" dirty="0" smtClean="0">
                <a:latin typeface="AcadNusx" pitchFamily="2" charset="0"/>
              </a:rPr>
              <a:t> done, 1990 </a:t>
            </a:r>
            <a:r>
              <a:rPr lang="en-US" sz="1800" dirty="0" err="1" smtClean="0">
                <a:latin typeface="AcadNusx" pitchFamily="2" charset="0"/>
              </a:rPr>
              <a:t>welTan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SedarebiT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aiwevs</a:t>
            </a:r>
            <a:r>
              <a:rPr lang="en-US" sz="1800" dirty="0" smtClean="0">
                <a:latin typeface="AcadNusx" pitchFamily="2" charset="0"/>
              </a:rPr>
              <a:t> 9-dan 88 </a:t>
            </a:r>
            <a:r>
              <a:rPr lang="en-US" sz="1800" dirty="0" err="1" smtClean="0">
                <a:latin typeface="AcadNusx" pitchFamily="2" charset="0"/>
              </a:rPr>
              <a:t>sm-mde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rac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gaamZafrebs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bunebriv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kataklizmebs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mTel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msoflioSi</a:t>
            </a:r>
            <a:r>
              <a:rPr lang="en-US" sz="1800" dirty="0" smtClean="0">
                <a:latin typeface="AcadNusx" pitchFamily="2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err="1" smtClean="0">
                <a:latin typeface="AcadNusx" pitchFamily="2" charset="0"/>
              </a:rPr>
              <a:t>Seicvleba</a:t>
            </a:r>
            <a:r>
              <a:rPr lang="en-US" sz="1800" dirty="0" smtClean="0">
                <a:latin typeface="AcadNusx" pitchFamily="2" charset="0"/>
              </a:rPr>
              <a:t> da </a:t>
            </a:r>
            <a:r>
              <a:rPr lang="en-US" sz="1800" dirty="0" err="1" smtClean="0">
                <a:latin typeface="AcadNusx" pitchFamily="2" charset="0"/>
              </a:rPr>
              <a:t>gadagvardeba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ekosistemebi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zogierTi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maTgani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saerTod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gaqreba</a:t>
            </a:r>
            <a:r>
              <a:rPr lang="en-US" sz="1800" dirty="0" smtClean="0">
                <a:latin typeface="AcadNusx" pitchFamily="2" charset="0"/>
              </a:rPr>
              <a:t>; </a:t>
            </a:r>
            <a:r>
              <a:rPr lang="en-US" sz="1800" dirty="0" err="1" smtClean="0">
                <a:latin typeface="AcadNusx" pitchFamily="2" charset="0"/>
              </a:rPr>
              <a:t>gaCndeba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axali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saxeobebi</a:t>
            </a:r>
            <a:r>
              <a:rPr lang="en-US" sz="1800" dirty="0" smtClean="0">
                <a:latin typeface="AcadNusx" pitchFamily="2" charset="0"/>
              </a:rPr>
              <a:t>,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err="1" smtClean="0">
                <a:latin typeface="AcadNusx" pitchFamily="2" charset="0"/>
              </a:rPr>
              <a:t>wyliT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daifareba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zogierTi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kunZuli</a:t>
            </a:r>
            <a:endParaRPr lang="en-US" sz="1800" dirty="0" smtClean="0">
              <a:latin typeface="AcadNusx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 smtClean="0">
                <a:latin typeface="AcadNusx" pitchFamily="2" charset="0"/>
              </a:rPr>
              <a:t>gaZneldeba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sakvebis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mopoveba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radgan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zogan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Semcirdeba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wylis</a:t>
            </a:r>
            <a:r>
              <a:rPr lang="en-US" sz="1800" dirty="0" smtClean="0">
                <a:latin typeface="AcadNusx" pitchFamily="2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latin typeface="AcadNusx" pitchFamily="2" charset="0"/>
              </a:rPr>
              <a:t>   </a:t>
            </a:r>
            <a:r>
              <a:rPr lang="en-US" sz="1800" dirty="0" err="1" smtClean="0">
                <a:latin typeface="AcadNusx" pitchFamily="2" charset="0"/>
              </a:rPr>
              <a:t>resursebi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rac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gazrdis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ariduli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miwebis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farTobs</a:t>
            </a:r>
            <a:r>
              <a:rPr lang="en-US" sz="1800" dirty="0" smtClean="0">
                <a:latin typeface="AcadNusx" pitchFamily="2" charset="0"/>
              </a:rPr>
              <a:t>,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err="1" smtClean="0">
                <a:latin typeface="AcadNusx" pitchFamily="2" charset="0"/>
              </a:rPr>
              <a:t>xSiri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wyaldidobebi</a:t>
            </a:r>
            <a:r>
              <a:rPr lang="en-US" sz="1800" dirty="0" smtClean="0">
                <a:latin typeface="AcadNusx" pitchFamily="2" charset="0"/>
              </a:rPr>
              <a:t> da </a:t>
            </a:r>
            <a:r>
              <a:rPr lang="en-US" sz="1800" dirty="0" err="1" smtClean="0">
                <a:latin typeface="AcadNusx" pitchFamily="2" charset="0"/>
              </a:rPr>
              <a:t>wyalmovardnebi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Seamcirebs</a:t>
            </a:r>
            <a:r>
              <a:rPr lang="en-US" sz="1800" dirty="0" smtClean="0">
                <a:latin typeface="AcadNusx" pitchFamily="2" charset="0"/>
              </a:rPr>
              <a:t>  </a:t>
            </a:r>
            <a:r>
              <a:rPr lang="en-US" sz="1800" dirty="0" err="1" smtClean="0">
                <a:latin typeface="AcadNusx" pitchFamily="2" charset="0"/>
              </a:rPr>
              <a:t>niadagis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sasoflo-sameurneo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vargisianobas</a:t>
            </a:r>
            <a:r>
              <a:rPr lang="en-US" sz="1800" dirty="0" smtClean="0">
                <a:latin typeface="AcadNusx" pitchFamily="2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latin typeface="AcadNusx" pitchFamily="2" charset="0"/>
              </a:rPr>
              <a:t>     </a:t>
            </a:r>
            <a:r>
              <a:rPr lang="en-US" sz="1800" dirty="0" err="1" smtClean="0">
                <a:latin typeface="AcadNusx" pitchFamily="2" charset="0"/>
              </a:rPr>
              <a:t>mravali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iseTi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saSiSroeba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iCens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Tavs</a:t>
            </a:r>
            <a:r>
              <a:rPr lang="en-US" sz="1800" dirty="0" smtClean="0">
                <a:latin typeface="AcadNusx" pitchFamily="2" charset="0"/>
              </a:rPr>
              <a:t>, </a:t>
            </a:r>
            <a:r>
              <a:rPr lang="en-US" sz="1800" dirty="0" err="1" smtClean="0">
                <a:latin typeface="AcadNusx" pitchFamily="2" charset="0"/>
              </a:rPr>
              <a:t>risi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winaswarmetyvelebac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dReisaTvis</a:t>
            </a:r>
            <a:r>
              <a:rPr lang="en-US" sz="1800" dirty="0" smtClean="0">
                <a:latin typeface="AcadNusx" pitchFamily="2" charset="0"/>
              </a:rPr>
              <a:t> </a:t>
            </a:r>
            <a:r>
              <a:rPr lang="en-US" sz="1800" dirty="0" err="1" smtClean="0">
                <a:latin typeface="AcadNusx" pitchFamily="2" charset="0"/>
              </a:rPr>
              <a:t>SeuZlebelia</a:t>
            </a:r>
            <a:r>
              <a:rPr lang="ru-RU" sz="1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1123</TotalTime>
  <Words>1225</Words>
  <Application>Microsoft Office PowerPoint</Application>
  <PresentationFormat>Экран (4:3)</PresentationFormat>
  <Paragraphs>204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Ocean</vt:lpstr>
      <vt:lpstr>        </vt:lpstr>
      <vt:lpstr>Презентация PowerPoint</vt:lpstr>
      <vt:lpstr>                   ra aris klimatis cvlileba?</vt:lpstr>
      <vt:lpstr> </vt:lpstr>
      <vt:lpstr>          კლიმატის ცვლილება  და საქართველო </vt:lpstr>
      <vt:lpstr>        gamomwvevi mizezebi da Sedegebi</vt:lpstr>
      <vt:lpstr>gamomwvevi mizezebi da Sedegebi</vt:lpstr>
      <vt:lpstr>   temperaturis zrdis pirobebSi 2050 wlisaTvis mecnierebi qvemo svaneTSi myinvaris mTlianad dnobasac ar gamoricxaven. </vt:lpstr>
      <vt:lpstr>klimatis cvlilebis mniSvnelovani maCveneblebi </vt:lpstr>
      <vt:lpstr>       რა  წვლილი მიგვიძღვის კლიმატის ცვლილებაში </vt:lpstr>
      <vt:lpstr>ადამიანის ზემოქმედების გავლენა კლიმატზე</vt:lpstr>
      <vt:lpstr>          ra aris globaluri daTboba?</vt:lpstr>
      <vt:lpstr>        saTburis efeqti</vt:lpstr>
      <vt:lpstr>“saTburis gazebis” fena analogiuria Cveulebriv saTburSi minisa, romelic atarebs mzis sxivebs, magram akavebs siTbos.aqedan modis terminebi “saTburis efeqti” da “saTburis gazebi”.</vt:lpstr>
      <vt:lpstr>Презентация PowerPoint</vt:lpstr>
      <vt:lpstr>             ZiriTadi Tburi airebi</vt:lpstr>
      <vt:lpstr>Tburi airebi </vt:lpstr>
      <vt:lpstr>Tburi airebis wvlili globalur daTbobaSi</vt:lpstr>
      <vt:lpstr>“saTburis gazebis” emisiebis 10 wyaro</vt:lpstr>
      <vt:lpstr>Презентация PowerPoint</vt:lpstr>
      <vt:lpstr>Презентация PowerPoint</vt:lpstr>
      <vt:lpstr>rogor Secvlis samyaros bunebis cvlileba</vt:lpstr>
      <vt:lpstr>klimatis cvlilebis zegavlena adamianebis janmrTelobaze</vt:lpstr>
      <vt:lpstr>     Tburi airebis Semcirebis gzebi</vt:lpstr>
      <vt:lpstr>klimatis cvlilebisadmi adaptirebis 7 gza</vt:lpstr>
      <vt:lpstr>reziume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OXFAM -saqarTvelo</dc:title>
  <dc:creator>Angel</dc:creator>
  <cp:lastModifiedBy>user</cp:lastModifiedBy>
  <cp:revision>136</cp:revision>
  <dcterms:created xsi:type="dcterms:W3CDTF">2011-10-12T21:14:33Z</dcterms:created>
  <dcterms:modified xsi:type="dcterms:W3CDTF">2016-07-23T13:26:31Z</dcterms:modified>
</cp:coreProperties>
</file>