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73" r:id="rId3"/>
    <p:sldId id="276" r:id="rId4"/>
    <p:sldId id="257" r:id="rId5"/>
    <p:sldId id="264" r:id="rId6"/>
    <p:sldId id="261" r:id="rId7"/>
    <p:sldId id="262" r:id="rId8"/>
    <p:sldId id="263" r:id="rId9"/>
    <p:sldId id="271" r:id="rId10"/>
    <p:sldId id="272" r:id="rId11"/>
    <p:sldId id="267" r:id="rId12"/>
    <p:sldId id="269" r:id="rId13"/>
    <p:sldId id="270" r:id="rId14"/>
    <p:sldId id="260" r:id="rId15"/>
    <p:sldId id="280" r:id="rId16"/>
    <p:sldId id="278" r:id="rId17"/>
    <p:sldId id="279" r:id="rId18"/>
    <p:sldId id="282" r:id="rId19"/>
    <p:sldId id="281"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p:cViewPr varScale="1">
        <p:scale>
          <a:sx n="115" d="100"/>
          <a:sy n="115" d="100"/>
        </p:scale>
        <p:origin x="147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16.02.2024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16.02.2024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16.02.2024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16.02.2024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16.02.2024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16.02.2024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16.02.2024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16.02.2024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16.02.2024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16.02.2024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16.02.2024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16.02.2024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4.jpeg"/><Relationship Id="rId7" Type="http://schemas.openxmlformats.org/officeDocument/2006/relationships/image" Target="http://news.az/photos/page-photo/62689.jpg" TargetMode="External"/><Relationship Id="rId2" Type="http://schemas.openxmlformats.org/officeDocument/2006/relationships/hyperlink" Target="https://barcelonismo.files.wordpress.com/2010/10/3857.jpg" TargetMode="Externa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hyperlink" Target="https://barcelonismo.files.wordpress.com/2010/10/14.jp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xml"/><Relationship Id="rId4" Type="http://schemas.openxmlformats.org/officeDocument/2006/relationships/image" Target="../media/image37.jpeg"/></Relationships>
</file>

<file path=ppt/slides/_rels/slide1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descr="Logo BSEA"/>
          <p:cNvPicPr>
            <a:picLocks noChangeAspect="1" noChangeArrowheads="1"/>
          </p:cNvPicPr>
          <p:nvPr/>
        </p:nvPicPr>
        <p:blipFill>
          <a:blip r:embed="rId2" cstate="print"/>
          <a:srcRect/>
          <a:stretch>
            <a:fillRect/>
          </a:stretch>
        </p:blipFill>
        <p:spPr bwMode="auto">
          <a:xfrm>
            <a:off x="2771800" y="682672"/>
            <a:ext cx="4032448" cy="1018136"/>
          </a:xfrm>
          <a:prstGeom prst="rect">
            <a:avLst/>
          </a:prstGeom>
          <a:noFill/>
          <a:ln w="9525">
            <a:noFill/>
            <a:miter lim="800000"/>
            <a:headEnd/>
            <a:tailEnd/>
          </a:ln>
        </p:spPr>
      </p:pic>
      <p:pic>
        <p:nvPicPr>
          <p:cNvPr id="3" name="Picture 5" descr="OX_VL_C_RGB"/>
          <p:cNvPicPr>
            <a:picLocks noChangeAspect="1" noChangeArrowheads="1"/>
          </p:cNvPicPr>
          <p:nvPr/>
        </p:nvPicPr>
        <p:blipFill>
          <a:blip r:embed="rId3" cstate="print"/>
          <a:srcRect/>
          <a:stretch>
            <a:fillRect/>
          </a:stretch>
        </p:blipFill>
        <p:spPr bwMode="auto">
          <a:xfrm>
            <a:off x="7164288" y="685800"/>
            <a:ext cx="1393948" cy="1015008"/>
          </a:xfrm>
          <a:prstGeom prst="rect">
            <a:avLst/>
          </a:prstGeom>
          <a:noFill/>
          <a:ln w="9525">
            <a:noFill/>
            <a:miter lim="800000"/>
            <a:headEnd/>
            <a:tailEnd/>
          </a:ln>
        </p:spPr>
      </p:pic>
      <p:pic>
        <p:nvPicPr>
          <p:cNvPr id="4"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3156" y="267935"/>
            <a:ext cx="1987643" cy="1377374"/>
          </a:xfrm>
          <a:prstGeom prst="rect">
            <a:avLst/>
          </a:prstGeom>
        </p:spPr>
      </p:pic>
      <p:sp>
        <p:nvSpPr>
          <p:cNvPr id="5" name="Rectangle 4"/>
          <p:cNvSpPr/>
          <p:nvPr/>
        </p:nvSpPr>
        <p:spPr>
          <a:xfrm>
            <a:off x="1043608" y="2674948"/>
            <a:ext cx="7776864" cy="2228302"/>
          </a:xfrm>
          <a:prstGeom prst="rect">
            <a:avLst/>
          </a:prstGeom>
        </p:spPr>
        <p:txBody>
          <a:bodyPr wrap="square">
            <a:spAutoFit/>
          </a:bodyPr>
          <a:lstStyle/>
          <a:p>
            <a:pPr>
              <a:lnSpc>
                <a:spcPct val="90000"/>
              </a:lnSpc>
              <a:defRPr/>
            </a:pPr>
            <a:r>
              <a:rPr lang="en-US" sz="2800" b="1" dirty="0" smtClean="0">
                <a:solidFill>
                  <a:srgbClr val="FF0000"/>
                </a:solidFill>
                <a:latin typeface="Avaza" pitchFamily="34" charset="0"/>
              </a:rPr>
              <a:t>      </a:t>
            </a:r>
            <a:r>
              <a:rPr lang="ka-GE" sz="2800" b="1" dirty="0" smtClean="0">
                <a:solidFill>
                  <a:srgbClr val="FF0000"/>
                </a:solidFill>
                <a:latin typeface="Avaza" pitchFamily="34" charset="0"/>
              </a:rPr>
              <a:t>ბუნებრივი კატასტროფ</a:t>
            </a:r>
            <a:r>
              <a:rPr lang="en-US" sz="2800" b="1" dirty="0" err="1" smtClean="0">
                <a:solidFill>
                  <a:srgbClr val="FF0000"/>
                </a:solidFill>
                <a:latin typeface="Avaza" pitchFamily="34" charset="0"/>
              </a:rPr>
              <a:t>ebi</a:t>
            </a:r>
            <a:r>
              <a:rPr lang="en-US" sz="2800" b="1" dirty="0" smtClean="0">
                <a:solidFill>
                  <a:srgbClr val="FF0000"/>
                </a:solidFill>
                <a:latin typeface="Avaza" pitchFamily="34" charset="0"/>
              </a:rPr>
              <a:t> da </a:t>
            </a:r>
            <a:r>
              <a:rPr lang="en-US" sz="2800" b="1" dirty="0" err="1" smtClean="0">
                <a:solidFill>
                  <a:srgbClr val="FF0000"/>
                </a:solidFill>
                <a:latin typeface="Avaza" pitchFamily="34" charset="0"/>
              </a:rPr>
              <a:t>maTi</a:t>
            </a:r>
            <a:r>
              <a:rPr lang="ka-GE" sz="2800" b="1" dirty="0" smtClean="0">
                <a:solidFill>
                  <a:srgbClr val="FF0000"/>
                </a:solidFill>
                <a:latin typeface="Avaza" pitchFamily="34" charset="0"/>
              </a:rPr>
              <a:t> </a:t>
            </a:r>
            <a:r>
              <a:rPr lang="en-US" sz="2800" b="1" dirty="0" smtClean="0">
                <a:solidFill>
                  <a:srgbClr val="FF0000"/>
                </a:solidFill>
                <a:latin typeface="Avaza" pitchFamily="34" charset="0"/>
              </a:rPr>
              <a:t>        </a:t>
            </a:r>
            <a:endParaRPr lang="en-US" sz="2800" b="1" dirty="0">
              <a:solidFill>
                <a:srgbClr val="FF0000"/>
              </a:solidFill>
              <a:latin typeface="Avaza" pitchFamily="34" charset="0"/>
            </a:endParaRPr>
          </a:p>
          <a:p>
            <a:pPr>
              <a:lnSpc>
                <a:spcPct val="90000"/>
              </a:lnSpc>
              <a:defRPr/>
            </a:pPr>
            <a:r>
              <a:rPr lang="en-US" sz="2000" b="1" dirty="0" smtClean="0">
                <a:latin typeface="Avaza" pitchFamily="34" charset="0"/>
              </a:rPr>
              <a:t>                                   </a:t>
            </a:r>
            <a:r>
              <a:rPr lang="en-US" sz="2800" b="1" dirty="0" err="1" smtClean="0">
                <a:solidFill>
                  <a:srgbClr val="FF0000"/>
                </a:solidFill>
                <a:latin typeface="Avaza" pitchFamily="34" charset="0"/>
              </a:rPr>
              <a:t>Serbileba</a:t>
            </a:r>
            <a:endParaRPr lang="en-US" sz="2800" b="1" dirty="0" smtClean="0">
              <a:solidFill>
                <a:srgbClr val="FF0000"/>
              </a:solidFill>
              <a:latin typeface="Avaza" pitchFamily="34" charset="0"/>
            </a:endParaRPr>
          </a:p>
          <a:p>
            <a:pPr>
              <a:lnSpc>
                <a:spcPct val="90000"/>
              </a:lnSpc>
              <a:defRPr/>
            </a:pPr>
            <a:endParaRPr lang="en-US" sz="2800" b="1" dirty="0">
              <a:solidFill>
                <a:srgbClr val="FF0000"/>
              </a:solidFill>
              <a:latin typeface="Avaza" pitchFamily="34" charset="0"/>
            </a:endParaRPr>
          </a:p>
          <a:p>
            <a:pPr>
              <a:lnSpc>
                <a:spcPct val="90000"/>
              </a:lnSpc>
              <a:defRPr/>
            </a:pPr>
            <a:endParaRPr lang="en-US" sz="2800" b="1" dirty="0">
              <a:solidFill>
                <a:srgbClr val="FF0000"/>
              </a:solidFill>
              <a:latin typeface="Avaza" pitchFamily="34" charset="0"/>
            </a:endParaRPr>
          </a:p>
          <a:p>
            <a:pPr>
              <a:defRPr/>
            </a:pPr>
            <a:r>
              <a:rPr lang="en-US" b="1" dirty="0" smtClean="0"/>
              <a:t>                              </a:t>
            </a:r>
            <a:r>
              <a:rPr lang="ka-GE" b="1" dirty="0" smtClean="0"/>
              <a:t>ასოციაცია </a:t>
            </a:r>
            <a:r>
              <a:rPr lang="ka-GE" b="1" dirty="0"/>
              <a:t>“შავი ზღვის ეკო აკადემია”</a:t>
            </a:r>
          </a:p>
          <a:p>
            <a:pPr>
              <a:defRPr/>
            </a:pPr>
            <a:r>
              <a:rPr lang="en-US" b="1" dirty="0" smtClean="0"/>
              <a:t>                                           </a:t>
            </a:r>
            <a:r>
              <a:rPr lang="ka-GE" b="1" dirty="0" smtClean="0"/>
              <a:t>ბ</a:t>
            </a:r>
            <a:r>
              <a:rPr lang="en-US" b="1" dirty="0" smtClean="0"/>
              <a:t> </a:t>
            </a:r>
            <a:r>
              <a:rPr lang="ka-GE" b="1" dirty="0" smtClean="0"/>
              <a:t>ათუმი</a:t>
            </a:r>
            <a:r>
              <a:rPr lang="ka-GE" b="1" dirty="0"/>
              <a:t>, 201</a:t>
            </a:r>
            <a:r>
              <a:rPr lang="en-US" sz="2000" b="1" dirty="0">
                <a:latin typeface="Avaza" pitchFamily="34" charset="0"/>
              </a:rPr>
              <a:t>6 w</a:t>
            </a:r>
            <a:r>
              <a:rPr lang="en-US" sz="2000" b="1" dirty="0" smtClean="0">
                <a:latin typeface="Avaza" pitchFamily="34" charset="0"/>
              </a:rPr>
              <a:t>.  </a:t>
            </a:r>
            <a:endParaRPr lang="ka-GE" b="1" dirty="0"/>
          </a:p>
        </p:txBody>
      </p:sp>
    </p:spTree>
    <p:extLst>
      <p:ext uri="{BB962C8B-B14F-4D97-AF65-F5344CB8AC3E}">
        <p14:creationId xmlns:p14="http://schemas.microsoft.com/office/powerpoint/2010/main" val="18363477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35280" cy="1143000"/>
          </a:xfrm>
        </p:spPr>
        <p:txBody>
          <a:bodyPr>
            <a:normAutofit/>
          </a:bodyPr>
          <a:lstStyle/>
          <a:p>
            <a:r>
              <a:rPr lang="ka-GE" sz="2400" dirty="0">
                <a:solidFill>
                  <a:srgbClr val="FF0000"/>
                </a:solidFill>
              </a:rPr>
              <a:t>ბუნებრივი </a:t>
            </a:r>
            <a:r>
              <a:rPr lang="ka-GE" sz="2400" dirty="0" smtClean="0">
                <a:solidFill>
                  <a:srgbClr val="FF0000"/>
                </a:solidFill>
              </a:rPr>
              <a:t>კატასტროფები</a:t>
            </a:r>
            <a:r>
              <a:rPr lang="en-US" sz="2400" dirty="0" smtClean="0">
                <a:solidFill>
                  <a:srgbClr val="FF0000"/>
                </a:solidFill>
              </a:rPr>
              <a:t> </a:t>
            </a:r>
            <a:r>
              <a:rPr lang="ka-GE" sz="2400" dirty="0" smtClean="0">
                <a:solidFill>
                  <a:srgbClr val="FF0000"/>
                </a:solidFill>
              </a:rPr>
              <a:t>და </a:t>
            </a:r>
            <a:r>
              <a:rPr lang="ka-GE" sz="2400" dirty="0">
                <a:solidFill>
                  <a:srgbClr val="FF0000"/>
                </a:solidFill>
              </a:rPr>
              <a:t>საქართველო </a:t>
            </a:r>
            <a:endParaRPr lang="en-US" sz="2400" dirty="0"/>
          </a:p>
        </p:txBody>
      </p:sp>
      <p:sp>
        <p:nvSpPr>
          <p:cNvPr id="3" name="Content Placeholder 2"/>
          <p:cNvSpPr>
            <a:spLocks noGrp="1"/>
          </p:cNvSpPr>
          <p:nvPr>
            <p:ph idx="1"/>
          </p:nvPr>
        </p:nvSpPr>
        <p:spPr/>
        <p:txBody>
          <a:bodyPr>
            <a:normAutofit/>
          </a:bodyPr>
          <a:lstStyle/>
          <a:p>
            <a:pPr algn="just"/>
            <a:r>
              <a:rPr lang="ka-GE" sz="1700" dirty="0">
                <a:latin typeface="AcadNusx" pitchFamily="2" charset="0"/>
              </a:rPr>
              <a:t>რთული რელიეფური პირობების გამო საქართველო </a:t>
            </a:r>
            <a:r>
              <a:rPr lang="ka-GE" sz="1700" dirty="0" smtClean="0">
                <a:latin typeface="AcadNusx" pitchFamily="2" charset="0"/>
              </a:rPr>
              <a:t>საგრძნობლად მოწყვლადია </a:t>
            </a:r>
            <a:r>
              <a:rPr lang="ka-GE" sz="1700" dirty="0">
                <a:latin typeface="AcadNusx" pitchFamily="2" charset="0"/>
              </a:rPr>
              <a:t>კლიმატის გლობალური ცვლილებით გამოწვეული ბუნებრივი კატასტროფების მიმართ. საქართველოს რელიეფი, მეტეოროლოგიური პირობები და გარემოზე მაღალი ანთროპოგენური ზეწოლა, ხელსაყრელ პირობას ქმნიან ისეთი ბუნებრივი კატასტროფების განვითარებისთვის,</a:t>
            </a:r>
            <a:r>
              <a:rPr lang="en-US" sz="1700" dirty="0">
                <a:latin typeface="AcadNusx" pitchFamily="2" charset="0"/>
              </a:rPr>
              <a:t> </a:t>
            </a:r>
            <a:r>
              <a:rPr lang="ka-GE" sz="1700" dirty="0">
                <a:latin typeface="AcadNusx" pitchFamily="2" charset="0"/>
              </a:rPr>
              <a:t>როგორიცაა: ღვარცოფი, მეწყერი, </a:t>
            </a:r>
            <a:r>
              <a:rPr lang="ka-GE" sz="1700" dirty="0" smtClean="0">
                <a:latin typeface="AcadNusx" pitchFamily="2" charset="0"/>
              </a:rPr>
              <a:t>გვალვა</a:t>
            </a:r>
            <a:r>
              <a:rPr lang="ka-GE" sz="1700" dirty="0">
                <a:latin typeface="AcadNusx" pitchFamily="2" charset="0"/>
              </a:rPr>
              <a:t>, ეროზია, ხანძარი</a:t>
            </a:r>
            <a:r>
              <a:rPr lang="ka-GE" sz="1700" dirty="0" smtClean="0">
                <a:latin typeface="AcadNusx" pitchFamily="2" charset="0"/>
              </a:rPr>
              <a:t>, ძლიერი </a:t>
            </a:r>
            <a:r>
              <a:rPr lang="ka-GE" sz="1700" dirty="0">
                <a:latin typeface="AcadNusx" pitchFamily="2" charset="0"/>
              </a:rPr>
              <a:t>ქარი, მიწისძვრა და სხვ</a:t>
            </a:r>
            <a:r>
              <a:rPr lang="ka-GE" sz="1700" dirty="0" smtClean="0">
                <a:latin typeface="AcadNusx" pitchFamily="2" charset="0"/>
              </a:rPr>
              <a:t>.</a:t>
            </a:r>
            <a:endParaRPr lang="ru-RU" sz="1700" dirty="0"/>
          </a:p>
          <a:p>
            <a:pPr algn="just"/>
            <a:r>
              <a:rPr lang="ka-GE" sz="1700" dirty="0">
                <a:latin typeface="AcadNusx" pitchFamily="2" charset="0"/>
              </a:rPr>
              <a:t>ბუნებრივ </a:t>
            </a:r>
            <a:r>
              <a:rPr lang="ka-GE" sz="1700" dirty="0" smtClean="0">
                <a:latin typeface="AcadNusx" pitchFamily="2" charset="0"/>
              </a:rPr>
              <a:t>კატასტროფებს </a:t>
            </a:r>
            <a:r>
              <a:rPr lang="ka-GE" sz="1700" dirty="0">
                <a:latin typeface="AcadNusx" pitchFamily="2" charset="0"/>
              </a:rPr>
              <a:t>ვუწოდებთ იმ ტიპიურ მოვლენებს</a:t>
            </a:r>
            <a:r>
              <a:rPr lang="ka-GE" sz="1700" dirty="0" smtClean="0">
                <a:latin typeface="AcadNusx" pitchFamily="2" charset="0"/>
              </a:rPr>
              <a:t>, რომელთა </a:t>
            </a:r>
            <a:r>
              <a:rPr lang="ka-GE" sz="1700" dirty="0">
                <a:latin typeface="AcadNusx" pitchFamily="2" charset="0"/>
              </a:rPr>
              <a:t>შედეგები უარყოფითად აისახება </a:t>
            </a:r>
            <a:r>
              <a:rPr lang="ka-GE" sz="1700" dirty="0" smtClean="0">
                <a:latin typeface="AcadNusx" pitchFamily="2" charset="0"/>
              </a:rPr>
              <a:t>საზოგადოების </a:t>
            </a:r>
            <a:r>
              <a:rPr lang="ka-GE" sz="1700" dirty="0">
                <a:latin typeface="AcadNusx" pitchFamily="2" charset="0"/>
              </a:rPr>
              <a:t>ცხოვრების სხვადასხვა ასპექტზე. იწვევენ მატერიალურ ზარალს,</a:t>
            </a:r>
            <a:r>
              <a:rPr lang="en-US" sz="1700" dirty="0">
                <a:latin typeface="AcadNusx" pitchFamily="2" charset="0"/>
              </a:rPr>
              <a:t> </a:t>
            </a:r>
            <a:r>
              <a:rPr lang="ka-GE" sz="1700" dirty="0" smtClean="0">
                <a:latin typeface="AcadNusx" pitchFamily="2" charset="0"/>
              </a:rPr>
              <a:t>უარეს </a:t>
            </a:r>
            <a:r>
              <a:rPr lang="ka-GE" sz="1700" dirty="0">
                <a:latin typeface="AcadNusx" pitchFamily="2" charset="0"/>
              </a:rPr>
              <a:t>შემთხვევაში კი ადამიანთა მსხვერპლს</a:t>
            </a:r>
            <a:r>
              <a:rPr lang="ka-GE" sz="1700" dirty="0" smtClean="0">
                <a:latin typeface="AcadNusx" pitchFamily="2" charset="0"/>
              </a:rPr>
              <a:t>.</a:t>
            </a:r>
            <a:endParaRPr lang="ru-RU" sz="1700" dirty="0"/>
          </a:p>
          <a:p>
            <a:pPr algn="just"/>
            <a:r>
              <a:rPr lang="ka-GE" sz="1700" dirty="0">
                <a:latin typeface="AcadNusx" pitchFamily="2" charset="0"/>
              </a:rPr>
              <a:t>ბოლო წლებში მომხდარი ბუნებრივი კატასტროფების სიხშირე და მაშტაბი მკვეთრად გაიზარდა მთაგორიან და მთისპირა რაიონებში.</a:t>
            </a:r>
            <a:r>
              <a:rPr lang="en-US" sz="1700" dirty="0">
                <a:latin typeface="AcadNusx" pitchFamily="2" charset="0"/>
              </a:rPr>
              <a:t> </a:t>
            </a:r>
            <a:r>
              <a:rPr lang="ka-GE" sz="1700" dirty="0">
                <a:latin typeface="AcadNusx" pitchFamily="2" charset="0"/>
              </a:rPr>
              <a:t>სტიქიური პროცესების შედეგად განსაკუთრებით დაზარალდა მცხეთა მთიანეთის, სამეგრელოს-ზემო </a:t>
            </a:r>
            <a:r>
              <a:rPr lang="ka-GE" sz="1700" dirty="0" smtClean="0">
                <a:latin typeface="AcadNusx" pitchFamily="2" charset="0"/>
              </a:rPr>
              <a:t>სავანეთის, </a:t>
            </a:r>
            <a:r>
              <a:rPr lang="ka-GE" sz="1700" dirty="0">
                <a:latin typeface="AcadNusx" pitchFamily="2" charset="0"/>
              </a:rPr>
              <a:t>აჭარის,ზემო სვანეთის რაჭა-ლეჩხუმის, ქვემ სავანეთის და გურიის მხარეები</a:t>
            </a:r>
            <a:r>
              <a:rPr lang="ka-GE" sz="1700" dirty="0" smtClean="0">
                <a:latin typeface="AcadNusx" pitchFamily="2" charset="0"/>
              </a:rPr>
              <a:t>.</a:t>
            </a:r>
            <a:endParaRPr lang="en-US" sz="1700" dirty="0"/>
          </a:p>
        </p:txBody>
      </p:sp>
    </p:spTree>
    <p:extLst>
      <p:ext uri="{BB962C8B-B14F-4D97-AF65-F5344CB8AC3E}">
        <p14:creationId xmlns:p14="http://schemas.microsoft.com/office/powerpoint/2010/main" val="20209092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35280" cy="1143000"/>
          </a:xfrm>
        </p:spPr>
        <p:txBody>
          <a:bodyPr>
            <a:normAutofit/>
          </a:bodyPr>
          <a:lstStyle/>
          <a:p>
            <a:r>
              <a:rPr lang="ka-GE" sz="2400" dirty="0">
                <a:solidFill>
                  <a:srgbClr val="FF0000"/>
                </a:solidFill>
              </a:rPr>
              <a:t>ბუნებრივი </a:t>
            </a:r>
            <a:r>
              <a:rPr lang="ka-GE" sz="2400" dirty="0" smtClean="0">
                <a:solidFill>
                  <a:srgbClr val="FF0000"/>
                </a:solidFill>
              </a:rPr>
              <a:t>კატასტროფები</a:t>
            </a:r>
            <a:r>
              <a:rPr lang="en-US" sz="2400" dirty="0" smtClean="0">
                <a:solidFill>
                  <a:srgbClr val="FF0000"/>
                </a:solidFill>
              </a:rPr>
              <a:t> </a:t>
            </a:r>
            <a:r>
              <a:rPr lang="ka-GE" sz="2400" dirty="0" smtClean="0">
                <a:solidFill>
                  <a:srgbClr val="FF0000"/>
                </a:solidFill>
              </a:rPr>
              <a:t>და </a:t>
            </a:r>
            <a:r>
              <a:rPr lang="ka-GE" sz="2400" dirty="0">
                <a:solidFill>
                  <a:srgbClr val="FF0000"/>
                </a:solidFill>
              </a:rPr>
              <a:t>საქართველო </a:t>
            </a:r>
            <a:endParaRPr lang="en-US" sz="2400" dirty="0"/>
          </a:p>
        </p:txBody>
      </p:sp>
      <p:pic>
        <p:nvPicPr>
          <p:cNvPr id="4" name="Объект 3" descr="https://barcelonismo.files.wordpress.com/2010/10/3857.jpg?w=300&amp;h=250">
            <a:hlinkClick r:id="rId2"/>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82452" y="1556792"/>
            <a:ext cx="3168352" cy="2160240"/>
          </a:xfrm>
          <a:prstGeom prst="rect">
            <a:avLst/>
          </a:prstGeom>
          <a:noFill/>
          <a:ln>
            <a:noFill/>
          </a:ln>
        </p:spPr>
      </p:pic>
      <p:pic>
        <p:nvPicPr>
          <p:cNvPr id="5" name="Рисунок 4" descr="https://barcelonismo.files.wordpress.com/2010/10/14.jpg?w=300&amp;h=200">
            <a:hlinkClick r:id="rId4"/>
          </p:cNvPr>
          <p:cNvPicPr/>
          <p:nvPr/>
        </p:nvPicPr>
        <p:blipFill>
          <a:blip r:embed="rId5">
            <a:extLst>
              <a:ext uri="{28A0092B-C50C-407E-A947-70E740481C1C}">
                <a14:useLocalDpi xmlns:a14="http://schemas.microsoft.com/office/drawing/2010/main" val="0"/>
              </a:ext>
            </a:extLst>
          </a:blip>
          <a:srcRect/>
          <a:stretch>
            <a:fillRect/>
          </a:stretch>
        </p:blipFill>
        <p:spPr bwMode="auto">
          <a:xfrm>
            <a:off x="4882852" y="1628800"/>
            <a:ext cx="2857500" cy="2016224"/>
          </a:xfrm>
          <a:prstGeom prst="rect">
            <a:avLst/>
          </a:prstGeom>
          <a:noFill/>
          <a:ln>
            <a:noFill/>
          </a:ln>
        </p:spPr>
      </p:pic>
      <p:sp>
        <p:nvSpPr>
          <p:cNvPr id="7" name="Title 1"/>
          <p:cNvSpPr txBox="1">
            <a:spLocks/>
          </p:cNvSpPr>
          <p:nvPr/>
        </p:nvSpPr>
        <p:spPr>
          <a:xfrm>
            <a:off x="1183979" y="3789040"/>
            <a:ext cx="3099989" cy="3600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ka-GE" sz="1400" b="1" dirty="0" smtClean="0">
                <a:solidFill>
                  <a:srgbClr val="0070C0"/>
                </a:solidFill>
              </a:rPr>
              <a:t>მეწყერი</a:t>
            </a:r>
            <a:endParaRPr lang="en-US" sz="1400" b="1" dirty="0">
              <a:solidFill>
                <a:srgbClr val="0070C0"/>
              </a:solidFill>
            </a:endParaRPr>
          </a:p>
        </p:txBody>
      </p:sp>
      <p:sp>
        <p:nvSpPr>
          <p:cNvPr id="8" name="Title 1"/>
          <p:cNvSpPr txBox="1">
            <a:spLocks/>
          </p:cNvSpPr>
          <p:nvPr/>
        </p:nvSpPr>
        <p:spPr>
          <a:xfrm>
            <a:off x="4731689" y="3789040"/>
            <a:ext cx="3247649" cy="3600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ka-GE" sz="1400" b="1" dirty="0" smtClean="0">
                <a:solidFill>
                  <a:srgbClr val="0070C0"/>
                </a:solidFill>
              </a:rPr>
              <a:t>წყალდიდობა</a:t>
            </a:r>
            <a:endParaRPr lang="en-US" sz="1400" b="1" dirty="0">
              <a:solidFill>
                <a:srgbClr val="0070C0"/>
              </a:solidFill>
            </a:endParaRPr>
          </a:p>
        </p:txBody>
      </p:sp>
      <p:sp>
        <p:nvSpPr>
          <p:cNvPr id="9" name="Title 1"/>
          <p:cNvSpPr txBox="1">
            <a:spLocks/>
          </p:cNvSpPr>
          <p:nvPr/>
        </p:nvSpPr>
        <p:spPr>
          <a:xfrm>
            <a:off x="1183979" y="6237312"/>
            <a:ext cx="3247649" cy="3600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ka-GE" sz="1400" b="1" dirty="0" smtClean="0">
                <a:solidFill>
                  <a:srgbClr val="0070C0"/>
                </a:solidFill>
              </a:rPr>
              <a:t>გვალვა</a:t>
            </a:r>
            <a:endParaRPr lang="en-US" sz="1400" b="1" dirty="0">
              <a:solidFill>
                <a:srgbClr val="0070C0"/>
              </a:solidFill>
            </a:endParaRPr>
          </a:p>
        </p:txBody>
      </p:sp>
      <p:pic>
        <p:nvPicPr>
          <p:cNvPr id="10" name="Picture 12" descr="62689"/>
          <p:cNvPicPr>
            <a:picLocks noChangeAspect="1" noChangeArrowheads="1"/>
          </p:cNvPicPr>
          <p:nvPr/>
        </p:nvPicPr>
        <p:blipFill>
          <a:blip r:embed="rId6" r:link="rId7" cstate="print"/>
          <a:srcRect/>
          <a:stretch>
            <a:fillRect/>
          </a:stretch>
        </p:blipFill>
        <p:spPr bwMode="auto">
          <a:xfrm>
            <a:off x="4932040" y="4137830"/>
            <a:ext cx="2879771" cy="1895475"/>
          </a:xfrm>
          <a:prstGeom prst="rect">
            <a:avLst/>
          </a:prstGeom>
          <a:noFill/>
          <a:ln w="9525">
            <a:noFill/>
            <a:miter lim="800000"/>
            <a:headEnd/>
            <a:tailEnd/>
          </a:ln>
        </p:spPr>
      </p:pic>
      <p:sp>
        <p:nvSpPr>
          <p:cNvPr id="11" name="Title 1"/>
          <p:cNvSpPr txBox="1">
            <a:spLocks/>
          </p:cNvSpPr>
          <p:nvPr/>
        </p:nvSpPr>
        <p:spPr>
          <a:xfrm>
            <a:off x="4882852" y="6165304"/>
            <a:ext cx="3247649" cy="3600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ka-GE" sz="1400" b="1" dirty="0" smtClean="0">
                <a:solidFill>
                  <a:srgbClr val="0070C0"/>
                </a:solidFill>
              </a:rPr>
              <a:t>ღვარცოფი</a:t>
            </a:r>
            <a:endParaRPr lang="en-US" sz="1400" b="1" dirty="0">
              <a:solidFill>
                <a:srgbClr val="0070C0"/>
              </a:solidFill>
            </a:endParaRPr>
          </a:p>
        </p:txBody>
      </p:sp>
      <p:pic>
        <p:nvPicPr>
          <p:cNvPr id="1026" name="Picture 2" descr="C:\Users\user.user-PC\Desktop\xandzari-tyeshi-2-800x500_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83979" y="4137830"/>
            <a:ext cx="3247650" cy="2029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61756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39752" y="404664"/>
            <a:ext cx="5256584" cy="720080"/>
          </a:xfrm>
        </p:spPr>
        <p:txBody>
          <a:bodyPr>
            <a:normAutofit/>
          </a:bodyPr>
          <a:lstStyle/>
          <a:p>
            <a:r>
              <a:rPr lang="ka-GE" sz="2400" dirty="0" smtClean="0">
                <a:solidFill>
                  <a:srgbClr val="FF0000"/>
                </a:solidFill>
              </a:rPr>
              <a:t>პრევენცია და მიტიგაცია</a:t>
            </a:r>
            <a:endParaRPr lang="ru-RU" sz="2400" dirty="0">
              <a:solidFill>
                <a:srgbClr val="FF0000"/>
              </a:solidFill>
            </a:endParaRPr>
          </a:p>
        </p:txBody>
      </p:sp>
      <p:sp>
        <p:nvSpPr>
          <p:cNvPr id="3" name="Объект 2"/>
          <p:cNvSpPr>
            <a:spLocks noGrp="1"/>
          </p:cNvSpPr>
          <p:nvPr>
            <p:ph idx="1"/>
          </p:nvPr>
        </p:nvSpPr>
        <p:spPr>
          <a:xfrm>
            <a:off x="467544" y="1196752"/>
            <a:ext cx="8229600" cy="4425355"/>
          </a:xfrm>
        </p:spPr>
        <p:txBody>
          <a:bodyPr>
            <a:normAutofit lnSpcReduction="10000"/>
          </a:bodyPr>
          <a:lstStyle/>
          <a:p>
            <a:pPr algn="just">
              <a:lnSpc>
                <a:spcPct val="150000"/>
              </a:lnSpc>
            </a:pPr>
            <a:r>
              <a:rPr lang="ka-GE" sz="2000" dirty="0">
                <a:solidFill>
                  <a:srgbClr val="FF0000"/>
                </a:solidFill>
              </a:rPr>
              <a:t>პრევენცია</a:t>
            </a:r>
            <a:r>
              <a:rPr lang="ka-GE" dirty="0">
                <a:solidFill>
                  <a:srgbClr val="FF0000"/>
                </a:solidFill>
              </a:rPr>
              <a:t> </a:t>
            </a:r>
            <a:r>
              <a:rPr lang="en-US" dirty="0" smtClean="0">
                <a:solidFill>
                  <a:srgbClr val="FF0000"/>
                </a:solidFill>
              </a:rPr>
              <a:t>- </a:t>
            </a:r>
            <a:r>
              <a:rPr lang="ka-GE" sz="1700" dirty="0" smtClean="0"/>
              <a:t>არის </a:t>
            </a:r>
            <a:r>
              <a:rPr lang="ka-GE" sz="1700" dirty="0"/>
              <a:t>საფრთხისა და მასთან დაკავშირებული კატასტროფების უარყოფითი შედეგების თავიდან აცილების ღონისძიება. შეუძლებელია სტიქიური ბუნებრივი მოვლენების უმეტესობის მოქმედების სრული შეჩერება, მაგრამ შესაძლებელია ნაწილობრივ მოხდეს მისი </a:t>
            </a:r>
            <a:r>
              <a:rPr lang="ka-GE" sz="1700" dirty="0" smtClean="0"/>
              <a:t>შემცირება. ამის </a:t>
            </a:r>
            <a:r>
              <a:rPr lang="ka-GE" sz="1700" dirty="0"/>
              <a:t>ერთერთი აუცილებელი წინაპირობაა მოსახლეობის ცნობიერებისა და განათლების დონის ამაღლება ბუნებრივი კატასტროფების რისკის შემცირების შესახებ. ცნობიერების ამაღლება არის პოზიტიური ქმედებისაკენ გადადგმული პირველი ნაბიჯი, განათლება კი კარგი ინსტრუმენტია ინფორმაციის გასავრცელებლად, აღნიშნული საკითხების ცოდნა და ანალიზი აუცილებელია კატასტროფების რისკის შესამცირებლად და მათგან თავის დასაცავად</a:t>
            </a:r>
            <a:r>
              <a:rPr lang="ka-GE" sz="1700" dirty="0" smtClean="0"/>
              <a:t>.</a:t>
            </a:r>
            <a:endParaRPr lang="ru-RU" sz="1700" dirty="0"/>
          </a:p>
        </p:txBody>
      </p:sp>
    </p:spTree>
    <p:extLst>
      <p:ext uri="{BB962C8B-B14F-4D97-AF65-F5344CB8AC3E}">
        <p14:creationId xmlns:p14="http://schemas.microsoft.com/office/powerpoint/2010/main" val="36152958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260648"/>
            <a:ext cx="7920880" cy="3624069"/>
          </a:xfrm>
          <a:prstGeom prst="rect">
            <a:avLst/>
          </a:prstGeom>
        </p:spPr>
        <p:txBody>
          <a:bodyPr wrap="square">
            <a:spAutoFit/>
          </a:bodyPr>
          <a:lstStyle/>
          <a:p>
            <a:pPr algn="just">
              <a:lnSpc>
                <a:spcPct val="150000"/>
              </a:lnSpc>
            </a:pPr>
            <a:r>
              <a:rPr lang="ka-GE" sz="1700" dirty="0">
                <a:solidFill>
                  <a:srgbClr val="00B0F0"/>
                </a:solidFill>
              </a:rPr>
              <a:t>	</a:t>
            </a:r>
            <a:r>
              <a:rPr lang="ka-GE" sz="1700" b="1" dirty="0" smtClean="0">
                <a:solidFill>
                  <a:srgbClr val="00B0F0"/>
                </a:solidFill>
              </a:rPr>
              <a:t>პრევენცია</a:t>
            </a:r>
            <a:r>
              <a:rPr lang="ka-GE" sz="1700" dirty="0" smtClean="0">
                <a:solidFill>
                  <a:srgbClr val="FF0000"/>
                </a:solidFill>
              </a:rPr>
              <a:t> </a:t>
            </a:r>
            <a:r>
              <a:rPr lang="ka-GE" sz="1700" dirty="0" smtClean="0"/>
              <a:t>– არის</a:t>
            </a:r>
            <a:r>
              <a:rPr lang="en-US" sz="1700" dirty="0" smtClean="0"/>
              <a:t> </a:t>
            </a:r>
            <a:r>
              <a:rPr lang="ka-GE" sz="1700" dirty="0" smtClean="0"/>
              <a:t>ბუნებრივი </a:t>
            </a:r>
            <a:r>
              <a:rPr lang="ka-GE" sz="1700" dirty="0"/>
              <a:t>კატასტროფის თავიდან აცილება (სამართლებრივ, ორგანიზაციულ, ეკონომიკურ, საინჟინრო – ტექნიკურ, </a:t>
            </a:r>
            <a:r>
              <a:rPr lang="ka-GE" sz="1700" dirty="0" smtClean="0"/>
              <a:t>სანიტარიულ - ჰიგიენურ </a:t>
            </a:r>
            <a:r>
              <a:rPr lang="ka-GE" sz="1700" dirty="0"/>
              <a:t>და სხვა ღონისძიებათა კომპლექსი, რომელიც ხორციელდება ბუნებრივ გარემოსა და საშიშ საწარმოო ობიექტებზე, რათა თავიდან იქნეს აცილებული კატასტროფისაგან მიყენებული ზარალი. </a:t>
            </a:r>
          </a:p>
          <a:p>
            <a:pPr algn="just">
              <a:lnSpc>
                <a:spcPct val="150000"/>
              </a:lnSpc>
            </a:pPr>
            <a:r>
              <a:rPr lang="ka-GE" sz="1700" dirty="0" smtClean="0">
                <a:solidFill>
                  <a:srgbClr val="00B0F0"/>
                </a:solidFill>
              </a:rPr>
              <a:t>	</a:t>
            </a:r>
            <a:r>
              <a:rPr lang="ka-GE" sz="1700" b="1" dirty="0" smtClean="0">
                <a:solidFill>
                  <a:srgbClr val="00B0F0"/>
                </a:solidFill>
              </a:rPr>
              <a:t>მიტიგაცია (შერბილება) </a:t>
            </a:r>
            <a:r>
              <a:rPr lang="ka-GE" sz="1700" dirty="0" smtClean="0"/>
              <a:t>– არის მზადყოფნის </a:t>
            </a:r>
            <a:r>
              <a:rPr lang="ka-GE" sz="1700" dirty="0"/>
              <a:t>ამაღლებისა და მოწყვლადობის შემცირების მიზნით, ბუნებრივი კატასტროფის შედეგების შემამცირებელი (შემარბილებელი) წინასწარ გასატარებელ ღონისძიებათა კომპლექსის განხორციელება</a:t>
            </a:r>
            <a:endParaRPr lang="ru-RU" sz="1700" dirty="0"/>
          </a:p>
        </p:txBody>
      </p:sp>
      <p:sp>
        <p:nvSpPr>
          <p:cNvPr id="3" name="Title 1"/>
          <p:cNvSpPr txBox="1">
            <a:spLocks/>
          </p:cNvSpPr>
          <p:nvPr/>
        </p:nvSpPr>
        <p:spPr>
          <a:xfrm>
            <a:off x="3303911" y="6021288"/>
            <a:ext cx="2304256" cy="3600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ka-GE" sz="1400" b="1" dirty="0" smtClean="0">
                <a:solidFill>
                  <a:srgbClr val="0070C0"/>
                </a:solidFill>
              </a:rPr>
              <a:t>ცნობიერების ამაღლება</a:t>
            </a:r>
            <a:endParaRPr lang="en-US" sz="1400" b="1" dirty="0">
              <a:solidFill>
                <a:srgbClr val="0070C0"/>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4110037"/>
            <a:ext cx="2260303" cy="16952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13856" y="4002025"/>
            <a:ext cx="2404319" cy="1803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6176" y="4002025"/>
            <a:ext cx="2680118" cy="1780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11111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a:bodyPr>
          <a:lstStyle/>
          <a:p>
            <a:r>
              <a:rPr lang="ka-GE" sz="2400" dirty="0" smtClean="0">
                <a:solidFill>
                  <a:srgbClr val="FF0000"/>
                </a:solidFill>
              </a:rPr>
              <a:t>ბუნებრივი კატასტროფების შერბილების ღონისძიებები</a:t>
            </a:r>
            <a:endParaRPr lang="en-US" sz="2400" dirty="0">
              <a:solidFill>
                <a:srgbClr val="FF0000"/>
              </a:solidFill>
            </a:endParaRPr>
          </a:p>
        </p:txBody>
      </p:sp>
      <p:sp>
        <p:nvSpPr>
          <p:cNvPr id="3" name="Content Placeholder 2"/>
          <p:cNvSpPr>
            <a:spLocks noGrp="1"/>
          </p:cNvSpPr>
          <p:nvPr>
            <p:ph idx="1"/>
          </p:nvPr>
        </p:nvSpPr>
        <p:spPr>
          <a:xfrm>
            <a:off x="529208" y="1052736"/>
            <a:ext cx="8229600" cy="3096344"/>
          </a:xfrm>
        </p:spPr>
        <p:txBody>
          <a:bodyPr>
            <a:normAutofit/>
          </a:bodyPr>
          <a:lstStyle/>
          <a:p>
            <a:pPr algn="just"/>
            <a:r>
              <a:rPr lang="ka-GE" sz="1700" dirty="0" smtClean="0">
                <a:latin typeface="AcadNusx" pitchFamily="2" charset="0"/>
              </a:rPr>
              <a:t>ბუნებრივი კატასტროფების  რისკების შერბილება</a:t>
            </a:r>
            <a:r>
              <a:rPr lang="en-US" sz="1700" dirty="0" smtClean="0">
                <a:latin typeface="AcadNusx" pitchFamily="2" charset="0"/>
              </a:rPr>
              <a:t> </a:t>
            </a:r>
            <a:r>
              <a:rPr lang="ka-GE" sz="1700" dirty="0" smtClean="0">
                <a:latin typeface="AcadNusx" pitchFamily="2" charset="0"/>
              </a:rPr>
              <a:t>მოიცავს სხვადასხვა სახის ღონისძიებას</a:t>
            </a:r>
            <a:r>
              <a:rPr lang="en-US" sz="1700" dirty="0" smtClean="0">
                <a:latin typeface="AcadNusx" pitchFamily="2" charset="0"/>
              </a:rPr>
              <a:t>, </a:t>
            </a:r>
            <a:r>
              <a:rPr lang="ka-GE" sz="1700" dirty="0" smtClean="0">
                <a:latin typeface="AcadNusx" pitchFamily="2" charset="0"/>
              </a:rPr>
              <a:t>რომელიც მიმართულია ბუნებრივი კატასტროფებით გამოწვეული არასასურველი ზემოქმედების შემცირებისაკენ</a:t>
            </a:r>
            <a:r>
              <a:rPr lang="en-US" sz="1700" dirty="0" smtClean="0">
                <a:latin typeface="AcadNusx" pitchFamily="2" charset="0"/>
              </a:rPr>
              <a:t>. </a:t>
            </a:r>
            <a:r>
              <a:rPr lang="ka-GE" sz="1700" dirty="0" smtClean="0">
                <a:latin typeface="AcadNusx" pitchFamily="2" charset="0"/>
              </a:rPr>
              <a:t>თავისი არსებობის მანძილზე ადამიანმა გამოავლინა</a:t>
            </a:r>
            <a:r>
              <a:rPr lang="en-US" sz="1700" dirty="0" smtClean="0">
                <a:latin typeface="AcadNusx" pitchFamily="2" charset="0"/>
              </a:rPr>
              <a:t> </a:t>
            </a:r>
            <a:r>
              <a:rPr lang="ka-GE" sz="1700" dirty="0" smtClean="0">
                <a:latin typeface="AcadNusx" pitchFamily="2" charset="0"/>
              </a:rPr>
              <a:t>კლიმატისა და გარემოს ცვლილებისადმი ადაფტაციის ძლიერი უნარი. კლიმატის ცვლილებისადმი მგრძნობიარე</a:t>
            </a:r>
            <a:r>
              <a:rPr lang="en-US" sz="1700" dirty="0" smtClean="0">
                <a:latin typeface="AcadNusx" pitchFamily="2" charset="0"/>
              </a:rPr>
              <a:t> </a:t>
            </a:r>
            <a:r>
              <a:rPr lang="ka-GE" sz="1700" dirty="0" smtClean="0">
                <a:latin typeface="AcadNusx" pitchFamily="2" charset="0"/>
              </a:rPr>
              <a:t>სოციალური და ბუნებრივი სისტემები</a:t>
            </a:r>
            <a:r>
              <a:rPr lang="en-US" sz="1700" dirty="0" smtClean="0">
                <a:latin typeface="AcadNusx" pitchFamily="2" charset="0"/>
              </a:rPr>
              <a:t> (</a:t>
            </a:r>
            <a:r>
              <a:rPr lang="ka-GE" sz="1700" dirty="0" smtClean="0">
                <a:latin typeface="AcadNusx" pitchFamily="2" charset="0"/>
              </a:rPr>
              <a:t>სოფლის მეურნეობა</a:t>
            </a:r>
            <a:r>
              <a:rPr lang="en-US" sz="1700" dirty="0" smtClean="0">
                <a:latin typeface="AcadNusx" pitchFamily="2" charset="0"/>
              </a:rPr>
              <a:t>, </a:t>
            </a:r>
            <a:r>
              <a:rPr lang="ka-GE" sz="1700" dirty="0" smtClean="0">
                <a:latin typeface="AcadNusx" pitchFamily="2" charset="0"/>
              </a:rPr>
              <a:t>სატყეო მეურნეობა</a:t>
            </a:r>
            <a:r>
              <a:rPr lang="en-US" sz="1700" dirty="0" smtClean="0">
                <a:latin typeface="AcadNusx" pitchFamily="2" charset="0"/>
              </a:rPr>
              <a:t>, </a:t>
            </a:r>
            <a:r>
              <a:rPr lang="ka-GE" sz="1700" dirty="0" smtClean="0">
                <a:latin typeface="AcadNusx" pitchFamily="2" charset="0"/>
              </a:rPr>
              <a:t>ტყის რესურსები, ადამიანის ჯანმრთელობა</a:t>
            </a:r>
            <a:r>
              <a:rPr lang="en-US" sz="1700" dirty="0" smtClean="0">
                <a:latin typeface="AcadNusx" pitchFamily="2" charset="0"/>
              </a:rPr>
              <a:t>, </a:t>
            </a:r>
            <a:r>
              <a:rPr lang="ka-GE" sz="1700" dirty="0" smtClean="0">
                <a:latin typeface="AcadNusx" pitchFamily="2" charset="0"/>
              </a:rPr>
              <a:t>სანაპირო დასახლებები და ეკოსისტემები</a:t>
            </a:r>
            <a:r>
              <a:rPr lang="en-US" sz="1700" dirty="0" smtClean="0">
                <a:latin typeface="AcadNusx" pitchFamily="2" charset="0"/>
              </a:rPr>
              <a:t>) </a:t>
            </a:r>
            <a:r>
              <a:rPr lang="ka-GE" sz="1700" dirty="0" smtClean="0">
                <a:latin typeface="AcadNusx" pitchFamily="2" charset="0"/>
              </a:rPr>
              <a:t>იძულებული იქნებიან შეეგუონ კლიმატის ცვლილებას, წინააღმდეგ შემთხვევაში ისისნი ვერ შეძლებენ თავიანთი ფუნქციების შესრულებას. განვიხილოთ ბუნებრივი კატასტროფების რისკების შერბილების მაგალითები:</a:t>
            </a:r>
            <a:endParaRPr lang="en-US" sz="1700" dirty="0"/>
          </a:p>
        </p:txBody>
      </p:sp>
      <p:sp>
        <p:nvSpPr>
          <p:cNvPr id="4" name="Title 1"/>
          <p:cNvSpPr txBox="1">
            <a:spLocks/>
          </p:cNvSpPr>
          <p:nvPr/>
        </p:nvSpPr>
        <p:spPr>
          <a:xfrm>
            <a:off x="899592" y="6034715"/>
            <a:ext cx="2304256" cy="36004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ka-GE" sz="1400" b="1" dirty="0" smtClean="0">
                <a:solidFill>
                  <a:srgbClr val="0070C0"/>
                </a:solidFill>
              </a:rPr>
              <a:t>შემარბილებელი ღონისძიება</a:t>
            </a:r>
            <a:endParaRPr lang="en-US" sz="1400" b="1" dirty="0">
              <a:solidFill>
                <a:srgbClr val="0070C0"/>
              </a:solidFill>
            </a:endParaRPr>
          </a:p>
        </p:txBody>
      </p:sp>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9548" y="4221088"/>
            <a:ext cx="2224300" cy="166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cstate="print">
            <a:extLst>
              <a:ext uri="{28A0092B-C50C-407E-A947-70E740481C1C}">
                <a14:useLocalDpi xmlns:a14="http://schemas.microsoft.com/office/drawing/2010/main" val="0"/>
              </a:ext>
            </a:extLst>
          </a:blip>
          <a:srcRect/>
          <a:stretch>
            <a:fillRect/>
          </a:stretch>
        </p:blipFill>
        <p:spPr bwMode="auto">
          <a:xfrm>
            <a:off x="3635896" y="4207190"/>
            <a:ext cx="2251937" cy="1688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cstate="print">
            <a:extLst>
              <a:ext uri="{28A0092B-C50C-407E-A947-70E740481C1C}">
                <a14:useLocalDpi xmlns:a14="http://schemas.microsoft.com/office/drawing/2010/main" val="0"/>
              </a:ext>
            </a:extLst>
          </a:blip>
          <a:srcRect/>
          <a:stretch>
            <a:fillRect/>
          </a:stretch>
        </p:blipFill>
        <p:spPr bwMode="auto">
          <a:xfrm>
            <a:off x="6156176" y="4167194"/>
            <a:ext cx="2304256"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29380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7704" y="274638"/>
            <a:ext cx="5400600" cy="562074"/>
          </a:xfrm>
        </p:spPr>
        <p:txBody>
          <a:bodyPr>
            <a:normAutofit/>
          </a:bodyPr>
          <a:lstStyle/>
          <a:p>
            <a:r>
              <a:rPr lang="en-US" sz="2400" dirty="0">
                <a:solidFill>
                  <a:srgbClr val="FF0000"/>
                </a:solidFill>
                <a:latin typeface="AcadNusx" pitchFamily="2" charset="0"/>
              </a:rPr>
              <a:t> </a:t>
            </a:r>
            <a:r>
              <a:rPr lang="en-US" sz="2400" dirty="0" err="1">
                <a:solidFill>
                  <a:srgbClr val="FF0000"/>
                </a:solidFill>
                <a:latin typeface="AcadNusx" pitchFamily="2" charset="0"/>
              </a:rPr>
              <a:t>adamianis</a:t>
            </a:r>
            <a:r>
              <a:rPr lang="en-US" sz="2400" dirty="0">
                <a:solidFill>
                  <a:srgbClr val="FF0000"/>
                </a:solidFill>
                <a:latin typeface="AcadNusx" pitchFamily="2" charset="0"/>
              </a:rPr>
              <a:t> </a:t>
            </a:r>
            <a:r>
              <a:rPr lang="en-US" sz="2400" dirty="0" err="1">
                <a:solidFill>
                  <a:srgbClr val="FF0000"/>
                </a:solidFill>
                <a:latin typeface="AcadNusx" pitchFamily="2" charset="0"/>
              </a:rPr>
              <a:t>janmrTeloba</a:t>
            </a:r>
            <a:endParaRPr lang="en-US" sz="2400" dirty="0">
              <a:solidFill>
                <a:srgbClr val="FF0000"/>
              </a:solidFill>
            </a:endParaRPr>
          </a:p>
        </p:txBody>
      </p:sp>
      <p:sp>
        <p:nvSpPr>
          <p:cNvPr id="3" name="Content Placeholder 2"/>
          <p:cNvSpPr>
            <a:spLocks noGrp="1"/>
          </p:cNvSpPr>
          <p:nvPr>
            <p:ph idx="1"/>
          </p:nvPr>
        </p:nvSpPr>
        <p:spPr>
          <a:xfrm>
            <a:off x="539552" y="953188"/>
            <a:ext cx="8229600" cy="3456384"/>
          </a:xfrm>
        </p:spPr>
        <p:txBody>
          <a:bodyPr>
            <a:noAutofit/>
          </a:bodyPr>
          <a:lstStyle/>
          <a:p>
            <a:pPr algn="just"/>
            <a:r>
              <a:rPr lang="ka-GE" sz="1700" b="1" dirty="0" smtClean="0">
                <a:solidFill>
                  <a:srgbClr val="0070C0"/>
                </a:solidFill>
                <a:latin typeface="AcadNusx" pitchFamily="2" charset="0"/>
              </a:rPr>
              <a:t>კლიმატის ცვლილებით და ბუნებრივი კატასტროფების რისკებით გამოწვეული დაავადებისა და ჯანმრთელობასთან დაკავშირებული პრობლემების თავიდან აცილება შესაძლებელია:</a:t>
            </a:r>
            <a:endParaRPr lang="en-US" sz="1700" b="1" dirty="0">
              <a:solidFill>
                <a:srgbClr val="0070C0"/>
              </a:solidFill>
              <a:latin typeface="AcadNusx" pitchFamily="2" charset="0"/>
            </a:endParaRPr>
          </a:p>
          <a:p>
            <a:pPr algn="just"/>
            <a:r>
              <a:rPr lang="ka-GE" sz="1700" dirty="0" smtClean="0">
                <a:latin typeface="AcadNusx" pitchFamily="2" charset="0"/>
              </a:rPr>
              <a:t>სათანადო ფინანსური და დამიანური რესურსებით, მათ შორის ცნობიერების ამაღლების, ტრენინგების, ზედამხედველობის და საგანგებო სიტუაციებზე რეაგირების საშუალებით, აგრეთვე პრევენციისა და კონტროლის პროგრამების განხორციელების გზით.</a:t>
            </a:r>
            <a:endParaRPr lang="ka-GE" sz="1700" dirty="0">
              <a:latin typeface="AcadNusx" pitchFamily="2" charset="0"/>
            </a:endParaRPr>
          </a:p>
          <a:p>
            <a:pPr algn="just"/>
            <a:r>
              <a:rPr lang="ka-GE" sz="1700" dirty="0" smtClean="0">
                <a:latin typeface="AcadNusx" pitchFamily="2" charset="0"/>
              </a:rPr>
              <a:t>ხეების დარგვით, ტყის შენახვით (ურბანულ ტერიტორიებზე ტემპერატურის ზრდის შესამცირებლად)</a:t>
            </a:r>
          </a:p>
          <a:p>
            <a:pPr algn="just"/>
            <a:r>
              <a:rPr lang="ka-GE" sz="1700" dirty="0" smtClean="0">
                <a:latin typeface="AcadNusx" pitchFamily="2" charset="0"/>
              </a:rPr>
              <a:t>მოსახლეობის ინფორმირებით ექსტრემალური ამინდის შესახებ.</a:t>
            </a:r>
            <a:r>
              <a:rPr lang="en-US" sz="1700" dirty="0">
                <a:latin typeface="AcadNusx" pitchFamily="2" charset="0"/>
              </a:rPr>
              <a:t> </a:t>
            </a:r>
          </a:p>
          <a:p>
            <a:pPr algn="just"/>
            <a:r>
              <a:rPr lang="ka-GE" sz="1700" dirty="0" smtClean="0">
                <a:latin typeface="AcadNusx" pitchFamily="2" charset="0"/>
              </a:rPr>
              <a:t>სათანადო ტანსაცმლის ტარებითა და სითხის ჭარბი რაოდენობის მიღებით.</a:t>
            </a:r>
            <a:endParaRPr lang="en-US" sz="1700" dirty="0"/>
          </a:p>
        </p:txBody>
      </p:sp>
      <p:pic>
        <p:nvPicPr>
          <p:cNvPr id="3074" name="Picture 2"/>
          <p:cNvPicPr>
            <a:picLocks noChangeAspect="1" noChangeArrowheads="1"/>
          </p:cNvPicPr>
          <p:nvPr/>
        </p:nvPicPr>
        <p:blipFill>
          <a:blip cstate="print">
            <a:extLst>
              <a:ext uri="{28A0092B-C50C-407E-A947-70E740481C1C}">
                <a14:useLocalDpi xmlns:a14="http://schemas.microsoft.com/office/drawing/2010/main" val="0"/>
              </a:ext>
            </a:extLst>
          </a:blip>
          <a:srcRect/>
          <a:stretch>
            <a:fillRect/>
          </a:stretch>
        </p:blipFill>
        <p:spPr bwMode="auto">
          <a:xfrm>
            <a:off x="755576" y="4452075"/>
            <a:ext cx="2572338" cy="1929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cstate="print">
            <a:extLst>
              <a:ext uri="{28A0092B-C50C-407E-A947-70E740481C1C}">
                <a14:useLocalDpi xmlns:a14="http://schemas.microsoft.com/office/drawing/2010/main" val="0"/>
              </a:ext>
            </a:extLst>
          </a:blip>
          <a:srcRect/>
          <a:stretch>
            <a:fillRect/>
          </a:stretch>
        </p:blipFill>
        <p:spPr bwMode="auto">
          <a:xfrm>
            <a:off x="3563888" y="4424715"/>
            <a:ext cx="2645296" cy="1983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descr="DSC08179.JPG"/>
          <p:cNvPicPr>
            <a:picLocks noChangeAspect="1"/>
          </p:cNvPicPr>
          <p:nvPr/>
        </p:nvPicPr>
        <p:blipFill>
          <a:blip r:embed="rId2" cstate="print"/>
          <a:stretch>
            <a:fillRect/>
          </a:stretch>
        </p:blipFill>
        <p:spPr>
          <a:xfrm>
            <a:off x="6372200" y="4452075"/>
            <a:ext cx="2618632" cy="1963974"/>
          </a:xfrm>
          <a:prstGeom prst="rect">
            <a:avLst/>
          </a:prstGeom>
        </p:spPr>
      </p:pic>
    </p:spTree>
    <p:extLst>
      <p:ext uri="{BB962C8B-B14F-4D97-AF65-F5344CB8AC3E}">
        <p14:creationId xmlns:p14="http://schemas.microsoft.com/office/powerpoint/2010/main" val="20792728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en-US" sz="2400" dirty="0" err="1">
                <a:solidFill>
                  <a:srgbClr val="FF0000"/>
                </a:solidFill>
                <a:latin typeface="AcadNusx" pitchFamily="2" charset="0"/>
              </a:rPr>
              <a:t>satyeo</a:t>
            </a:r>
            <a:r>
              <a:rPr lang="en-US" sz="2400" dirty="0">
                <a:solidFill>
                  <a:srgbClr val="FF0000"/>
                </a:solidFill>
                <a:latin typeface="AcadNusx" pitchFamily="2" charset="0"/>
              </a:rPr>
              <a:t> da </a:t>
            </a:r>
            <a:r>
              <a:rPr lang="en-US" sz="2400" dirty="0" err="1">
                <a:solidFill>
                  <a:srgbClr val="FF0000"/>
                </a:solidFill>
                <a:latin typeface="AcadNusx" pitchFamily="2" charset="0"/>
              </a:rPr>
              <a:t>soflis</a:t>
            </a:r>
            <a:r>
              <a:rPr lang="en-US" sz="2400" dirty="0">
                <a:solidFill>
                  <a:srgbClr val="FF0000"/>
                </a:solidFill>
                <a:latin typeface="AcadNusx" pitchFamily="2" charset="0"/>
              </a:rPr>
              <a:t> </a:t>
            </a:r>
            <a:r>
              <a:rPr lang="en-US" sz="2400" dirty="0" err="1" smtClean="0">
                <a:solidFill>
                  <a:srgbClr val="FF0000"/>
                </a:solidFill>
                <a:latin typeface="AcadNusx" pitchFamily="2" charset="0"/>
              </a:rPr>
              <a:t>meurneoba</a:t>
            </a:r>
            <a:endParaRPr lang="en-US" sz="2400" dirty="0"/>
          </a:p>
        </p:txBody>
      </p:sp>
      <p:sp>
        <p:nvSpPr>
          <p:cNvPr id="3" name="Content Placeholder 2"/>
          <p:cNvSpPr>
            <a:spLocks noGrp="1"/>
          </p:cNvSpPr>
          <p:nvPr>
            <p:ph idx="1"/>
          </p:nvPr>
        </p:nvSpPr>
        <p:spPr>
          <a:xfrm>
            <a:off x="467544" y="1052737"/>
            <a:ext cx="8229600" cy="3528392"/>
          </a:xfrm>
        </p:spPr>
        <p:txBody>
          <a:bodyPr>
            <a:normAutofit/>
          </a:bodyPr>
          <a:lstStyle/>
          <a:p>
            <a:pPr>
              <a:lnSpc>
                <a:spcPct val="150000"/>
              </a:lnSpc>
            </a:pPr>
            <a:r>
              <a:rPr lang="ka-GE" sz="1700" dirty="0" smtClean="0">
                <a:latin typeface="AcadNusx" pitchFamily="2" charset="0"/>
              </a:rPr>
              <a:t>სასოფლო სამეურნეო კულტურების  და ტყის ისეთი სახეობების შერჩევა, რომლებიც უკეთ შეეგუებიან ცვალებად კლიმატურ პირობებს;</a:t>
            </a:r>
          </a:p>
          <a:p>
            <a:pPr>
              <a:lnSpc>
                <a:spcPct val="150000"/>
              </a:lnSpc>
            </a:pPr>
            <a:r>
              <a:rPr lang="ka-GE" sz="1700" dirty="0" smtClean="0">
                <a:latin typeface="AcadNusx" pitchFamily="2" charset="0"/>
              </a:rPr>
              <a:t>შევწყვიტოთ </a:t>
            </a:r>
            <a:r>
              <a:rPr lang="ka-GE" sz="1700" dirty="0">
                <a:latin typeface="AcadNusx" pitchFamily="2" charset="0"/>
              </a:rPr>
              <a:t>ისეთი მიწების დამუშავება, რომელიც მეწყერსაშიშ ზონაშია,</a:t>
            </a:r>
            <a:r>
              <a:rPr lang="en-US" sz="1700" dirty="0">
                <a:latin typeface="AcadNusx" pitchFamily="2" charset="0"/>
              </a:rPr>
              <a:t> </a:t>
            </a:r>
            <a:endParaRPr lang="ka-GE" sz="1700" dirty="0">
              <a:latin typeface="AcadNusx" pitchFamily="2" charset="0"/>
            </a:endParaRPr>
          </a:p>
          <a:p>
            <a:pPr>
              <a:lnSpc>
                <a:spcPct val="150000"/>
              </a:lnSpc>
            </a:pPr>
            <a:r>
              <a:rPr lang="ka-GE" sz="1700" dirty="0" smtClean="0">
                <a:latin typeface="AcadNusx" pitchFamily="2" charset="0"/>
              </a:rPr>
              <a:t>ცვალებადი კლიმატური პირობების მიმართ უფრო გამძლე მცენარეთა ახალი სახეობების გავრცელება;</a:t>
            </a:r>
          </a:p>
          <a:p>
            <a:pPr>
              <a:lnSpc>
                <a:spcPct val="150000"/>
              </a:lnSpc>
            </a:pPr>
            <a:r>
              <a:rPr lang="ka-GE" sz="1700" dirty="0" smtClean="0">
                <a:latin typeface="AcadNusx" pitchFamily="2" charset="0"/>
              </a:rPr>
              <a:t>ხანძარსაწინაარმდგო ღონისძიებების სრულყოფა ტემპერატურის მატების გამო ხანძრების გაჩენის საშიშროების რისკის ზრდის შემთხვევაში;</a:t>
            </a:r>
            <a:endParaRPr lang="ka-GE" sz="1700" dirty="0">
              <a:latin typeface="AcadNusx" pitchFamily="2" charset="0"/>
            </a:endParaRPr>
          </a:p>
          <a:p>
            <a:pPr>
              <a:lnSpc>
                <a:spcPct val="150000"/>
              </a:lnSpc>
            </a:pPr>
            <a:r>
              <a:rPr lang="ka-GE" sz="1700" dirty="0" smtClean="0">
                <a:latin typeface="AcadNusx" pitchFamily="2" charset="0"/>
              </a:rPr>
              <a:t>მწერების გავრცელების კონტროლი (ხეების შეწამლვა)</a:t>
            </a:r>
            <a:endParaRPr lang="en-US" sz="1700" dirty="0"/>
          </a:p>
        </p:txBody>
      </p:sp>
      <p:pic>
        <p:nvPicPr>
          <p:cNvPr id="5" name="Picture 5"/>
          <p:cNvPicPr>
            <a:picLocks noChangeAspect="1" noChangeArrowheads="1"/>
          </p:cNvPicPr>
          <p:nvPr/>
        </p:nvPicPr>
        <p:blipFill>
          <a:blip r:embed="rId2" cstate="print"/>
          <a:srcRect/>
          <a:stretch>
            <a:fillRect/>
          </a:stretch>
        </p:blipFill>
        <p:spPr bwMode="auto">
          <a:xfrm>
            <a:off x="5940152" y="4525553"/>
            <a:ext cx="3024336" cy="2098753"/>
          </a:xfrm>
          <a:prstGeom prst="rect">
            <a:avLst/>
          </a:prstGeom>
          <a:noFill/>
          <a:ln w="9525">
            <a:noFill/>
            <a:miter lim="800000"/>
            <a:headEnd/>
            <a:tailEnd/>
          </a:ln>
          <a:effectLst/>
        </p:spPr>
      </p:pic>
      <p:pic>
        <p:nvPicPr>
          <p:cNvPr id="6" name="Picture 4"/>
          <p:cNvPicPr>
            <a:picLocks noChangeAspect="1" noChangeArrowheads="1"/>
          </p:cNvPicPr>
          <p:nvPr/>
        </p:nvPicPr>
        <p:blipFill>
          <a:blip r:embed="rId3" cstate="print"/>
          <a:srcRect/>
          <a:stretch>
            <a:fillRect/>
          </a:stretch>
        </p:blipFill>
        <p:spPr bwMode="auto">
          <a:xfrm>
            <a:off x="29922" y="4551596"/>
            <a:ext cx="2801888" cy="2101416"/>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3009621" y="4551596"/>
            <a:ext cx="2801887" cy="2101415"/>
          </a:xfrm>
          <a:prstGeom prst="rect">
            <a:avLst/>
          </a:prstGeom>
          <a:noFill/>
          <a:ln w="9525">
            <a:noFill/>
            <a:miter lim="800000"/>
            <a:headEnd/>
            <a:tailEnd/>
          </a:ln>
          <a:effectLst/>
        </p:spPr>
      </p:pic>
    </p:spTree>
    <p:extLst>
      <p:ext uri="{BB962C8B-B14F-4D97-AF65-F5344CB8AC3E}">
        <p14:creationId xmlns:p14="http://schemas.microsoft.com/office/powerpoint/2010/main" val="9318533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err="1">
                <a:solidFill>
                  <a:srgbClr val="FF0000"/>
                </a:solidFill>
                <a:latin typeface="AcadNusx" pitchFamily="2" charset="0"/>
              </a:rPr>
              <a:t>sanapiro</a:t>
            </a:r>
            <a:r>
              <a:rPr lang="en-US" sz="3200" dirty="0">
                <a:solidFill>
                  <a:srgbClr val="FF0000"/>
                </a:solidFill>
                <a:latin typeface="AcadNusx" pitchFamily="2" charset="0"/>
              </a:rPr>
              <a:t> </a:t>
            </a:r>
            <a:r>
              <a:rPr lang="en-US" sz="3200" dirty="0" err="1">
                <a:solidFill>
                  <a:srgbClr val="FF0000"/>
                </a:solidFill>
                <a:latin typeface="AcadNusx" pitchFamily="2" charset="0"/>
              </a:rPr>
              <a:t>teritoriebi</a:t>
            </a:r>
            <a:r>
              <a:rPr lang="en-US" sz="3200" dirty="0">
                <a:solidFill>
                  <a:srgbClr val="FF0000"/>
                </a:solidFill>
                <a:latin typeface="AcadNusx" pitchFamily="2" charset="0"/>
              </a:rPr>
              <a:t> da </a:t>
            </a:r>
            <a:r>
              <a:rPr lang="en-US" sz="3200" dirty="0" err="1">
                <a:solidFill>
                  <a:srgbClr val="FF0000"/>
                </a:solidFill>
                <a:latin typeface="AcadNusx" pitchFamily="2" charset="0"/>
              </a:rPr>
              <a:t>zRvis</a:t>
            </a:r>
            <a:r>
              <a:rPr lang="en-US" sz="3200" dirty="0">
                <a:solidFill>
                  <a:srgbClr val="FF0000"/>
                </a:solidFill>
                <a:latin typeface="AcadNusx" pitchFamily="2" charset="0"/>
              </a:rPr>
              <a:t> </a:t>
            </a:r>
            <a:r>
              <a:rPr lang="en-US" sz="3200" dirty="0" err="1">
                <a:solidFill>
                  <a:srgbClr val="FF0000"/>
                </a:solidFill>
                <a:latin typeface="AcadNusx" pitchFamily="2" charset="0"/>
              </a:rPr>
              <a:t>donis</a:t>
            </a:r>
            <a:r>
              <a:rPr lang="en-US" sz="3200" dirty="0">
                <a:solidFill>
                  <a:srgbClr val="FF0000"/>
                </a:solidFill>
                <a:latin typeface="AcadNusx" pitchFamily="2" charset="0"/>
              </a:rPr>
              <a:t> </a:t>
            </a:r>
            <a:r>
              <a:rPr lang="en-US" sz="3200" dirty="0" err="1">
                <a:solidFill>
                  <a:srgbClr val="FF0000"/>
                </a:solidFill>
                <a:latin typeface="AcadNusx" pitchFamily="2" charset="0"/>
              </a:rPr>
              <a:t>aweva</a:t>
            </a:r>
            <a:endParaRPr lang="en-US" sz="3200" dirty="0"/>
          </a:p>
        </p:txBody>
      </p:sp>
      <p:sp>
        <p:nvSpPr>
          <p:cNvPr id="3" name="Content Placeholder 2"/>
          <p:cNvSpPr>
            <a:spLocks noGrp="1"/>
          </p:cNvSpPr>
          <p:nvPr>
            <p:ph idx="1"/>
          </p:nvPr>
        </p:nvSpPr>
        <p:spPr>
          <a:xfrm>
            <a:off x="457200" y="1412777"/>
            <a:ext cx="8229600" cy="3456383"/>
          </a:xfrm>
        </p:spPr>
        <p:txBody>
          <a:bodyPr>
            <a:normAutofit lnSpcReduction="10000"/>
          </a:bodyPr>
          <a:lstStyle/>
          <a:p>
            <a:r>
              <a:rPr lang="ka-GE" sz="2000" dirty="0">
                <a:latin typeface="AcadNusx" pitchFamily="2" charset="0"/>
              </a:rPr>
              <a:t>ქვეყნის რუკების შედგენა, რომლებზედაც დატანებული იქნება</a:t>
            </a:r>
            <a:r>
              <a:rPr lang="en-US" sz="2000" dirty="0">
                <a:latin typeface="AcadNusx" pitchFamily="2" charset="0"/>
              </a:rPr>
              <a:t>,  </a:t>
            </a:r>
            <a:r>
              <a:rPr lang="ka-GE" sz="2000" dirty="0">
                <a:latin typeface="AcadNusx" pitchFamily="2" charset="0"/>
              </a:rPr>
              <a:t>ის ტერიტორიები, სადაც საჭიროა სანაპირო სამუშაოების განხორციელება;</a:t>
            </a:r>
            <a:r>
              <a:rPr lang="en-US" sz="2000" dirty="0">
                <a:latin typeface="AcadNusx" pitchFamily="2" charset="0"/>
              </a:rPr>
              <a:t> </a:t>
            </a:r>
          </a:p>
          <a:p>
            <a:r>
              <a:rPr lang="ka-GE" sz="2000" dirty="0">
                <a:latin typeface="AcadNusx" pitchFamily="2" charset="0"/>
              </a:rPr>
              <a:t>ისეთი ნაპირსამაგრი ტექნოლოგიების გამოყენება,რომლებიც არ გამოიწვევენ საბინადრო არეალის განადგურებას;</a:t>
            </a:r>
            <a:r>
              <a:rPr lang="en-US" sz="2000" dirty="0">
                <a:latin typeface="AcadNusx" pitchFamily="2" charset="0"/>
              </a:rPr>
              <a:t> </a:t>
            </a:r>
            <a:endParaRPr lang="ka-GE" sz="2000" dirty="0">
              <a:latin typeface="AcadNusx" pitchFamily="2" charset="0"/>
            </a:endParaRPr>
          </a:p>
          <a:p>
            <a:r>
              <a:rPr lang="ka-GE" sz="2000" dirty="0">
                <a:latin typeface="AcadNusx" pitchFamily="2" charset="0"/>
              </a:rPr>
              <a:t>ცენტრალური და ადგილობრივი მთავრობების ჩართვა ზღვის დონის აწევაზე რეაგირების ღონისძიებების </a:t>
            </a:r>
            <a:r>
              <a:rPr lang="ka-GE" sz="2000" dirty="0" smtClean="0">
                <a:latin typeface="AcadNusx" pitchFamily="2" charset="0"/>
              </a:rPr>
              <a:t>განსაზღვრაში;</a:t>
            </a:r>
          </a:p>
          <a:p>
            <a:r>
              <a:rPr lang="ka-GE" sz="2000" dirty="0" smtClean="0">
                <a:latin typeface="AcadNusx" pitchFamily="2" charset="0"/>
              </a:rPr>
              <a:t>ადრეული </a:t>
            </a:r>
            <a:r>
              <a:rPr lang="ka-GE" sz="2000" dirty="0">
                <a:latin typeface="AcadNusx" pitchFamily="2" charset="0"/>
              </a:rPr>
              <a:t>შეტყობინებების სისტემებისა და წყალდიდობების საშიშროების რისკის რუქების სრულყოფა;</a:t>
            </a:r>
          </a:p>
          <a:p>
            <a:r>
              <a:rPr lang="ka-GE" sz="2000" dirty="0">
                <a:latin typeface="AcadNusx" pitchFamily="2" charset="0"/>
              </a:rPr>
              <a:t>წყალმომარაგების სისტემის დაცვა მლაშე წყლით დაბინძურებისაგან.</a:t>
            </a:r>
            <a:endParaRPr lang="en-US" sz="2000" dirty="0">
              <a:latin typeface="AcadNusx" pitchFamily="2" charset="0"/>
            </a:endParaRPr>
          </a:p>
          <a:p>
            <a:endParaRPr lang="en-US" sz="2000" dirty="0"/>
          </a:p>
        </p:txBody>
      </p:sp>
      <p:pic>
        <p:nvPicPr>
          <p:cNvPr id="1026" name="Picture 2" descr="C:\Users\user.user-PC\Desktop\Global Climate Changes and Georgia (1).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4523549"/>
            <a:ext cx="4536504" cy="2208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51202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err="1">
                <a:solidFill>
                  <a:srgbClr val="FF0000"/>
                </a:solidFill>
                <a:latin typeface="AcadNusx" pitchFamily="2" charset="0"/>
              </a:rPr>
              <a:t>wylis</a:t>
            </a:r>
            <a:r>
              <a:rPr lang="en-US" sz="2400" dirty="0">
                <a:solidFill>
                  <a:srgbClr val="FF0000"/>
                </a:solidFill>
                <a:latin typeface="AcadNusx" pitchFamily="2" charset="0"/>
              </a:rPr>
              <a:t> </a:t>
            </a:r>
            <a:r>
              <a:rPr lang="en-US" sz="2400" dirty="0" err="1">
                <a:solidFill>
                  <a:srgbClr val="FF0000"/>
                </a:solidFill>
                <a:latin typeface="AcadNusx" pitchFamily="2" charset="0"/>
              </a:rPr>
              <a:t>resursebi</a:t>
            </a:r>
            <a:endParaRPr lang="en-US" sz="2400" dirty="0"/>
          </a:p>
        </p:txBody>
      </p:sp>
      <p:sp>
        <p:nvSpPr>
          <p:cNvPr id="3" name="Content Placeholder 2"/>
          <p:cNvSpPr>
            <a:spLocks noGrp="1"/>
          </p:cNvSpPr>
          <p:nvPr>
            <p:ph idx="1"/>
          </p:nvPr>
        </p:nvSpPr>
        <p:spPr>
          <a:xfrm>
            <a:off x="457200" y="1600201"/>
            <a:ext cx="8229600" cy="3052935"/>
          </a:xfrm>
        </p:spPr>
        <p:txBody>
          <a:bodyPr>
            <a:normAutofit/>
          </a:bodyPr>
          <a:lstStyle/>
          <a:p>
            <a:pPr>
              <a:lnSpc>
                <a:spcPct val="150000"/>
              </a:lnSpc>
            </a:pPr>
            <a:r>
              <a:rPr lang="ka-GE" sz="1700" dirty="0" smtClean="0">
                <a:latin typeface="AcadNusx" pitchFamily="2" charset="0"/>
              </a:rPr>
              <a:t>ინფრასტრუქტურის </a:t>
            </a:r>
            <a:r>
              <a:rPr lang="ka-GE" sz="1700" dirty="0">
                <a:latin typeface="AcadNusx" pitchFamily="2" charset="0"/>
              </a:rPr>
              <a:t>მოწყობის შეცვლა;</a:t>
            </a:r>
            <a:endParaRPr lang="en-US" sz="1700" dirty="0">
              <a:latin typeface="AcadNusx" pitchFamily="2" charset="0"/>
            </a:endParaRPr>
          </a:p>
          <a:p>
            <a:pPr>
              <a:lnSpc>
                <a:spcPct val="150000"/>
              </a:lnSpc>
            </a:pPr>
            <a:r>
              <a:rPr lang="ka-GE" sz="1700" dirty="0" smtClean="0">
                <a:latin typeface="AcadNusx" pitchFamily="2" charset="0"/>
              </a:rPr>
              <a:t>წყალმოხმარების </a:t>
            </a:r>
            <a:r>
              <a:rPr lang="ka-GE" sz="1700" dirty="0">
                <a:latin typeface="AcadNusx" pitchFamily="2" charset="0"/>
              </a:rPr>
              <a:t>ეფექტურობის გაუმჯობესება, წყლის ალტერნატიული წყაროების გათვალისწინება (როგორიცაა ნარჩენი წყლების გაწმენდა და ზღვის წყლის გამტკნარება) და წყლის განაწილების სქემის შეცვლა;</a:t>
            </a:r>
          </a:p>
          <a:p>
            <a:pPr>
              <a:lnSpc>
                <a:spcPct val="150000"/>
              </a:lnSpc>
            </a:pPr>
            <a:r>
              <a:rPr lang="ka-GE" sz="1700" dirty="0" smtClean="0">
                <a:latin typeface="AcadNusx" pitchFamily="2" charset="0"/>
              </a:rPr>
              <a:t>ნიადაგის </a:t>
            </a:r>
            <a:r>
              <a:rPr lang="ka-GE" sz="1700" dirty="0">
                <a:latin typeface="AcadNusx" pitchFamily="2" charset="0"/>
              </a:rPr>
              <a:t>ტენიანობის შენარჩუნება;</a:t>
            </a:r>
            <a:endParaRPr lang="en-US" sz="1700" dirty="0">
              <a:latin typeface="AcadNusx" pitchFamily="2" charset="0"/>
            </a:endParaRPr>
          </a:p>
          <a:p>
            <a:pPr>
              <a:lnSpc>
                <a:spcPct val="150000"/>
              </a:lnSpc>
            </a:pPr>
            <a:r>
              <a:rPr lang="ka-GE" sz="1700" dirty="0" smtClean="0">
                <a:latin typeface="AcadNusx" pitchFamily="2" charset="0"/>
              </a:rPr>
              <a:t>მტკნარი </a:t>
            </a:r>
            <a:r>
              <a:rPr lang="ka-GE" sz="1700" dirty="0">
                <a:latin typeface="AcadNusx" pitchFamily="2" charset="0"/>
              </a:rPr>
              <a:t>წყლის სანაპირო რესურსების დაცვა ზღვის წყლისაგან</a:t>
            </a:r>
            <a:r>
              <a:rPr lang="ka-GE" sz="1700" dirty="0" smtClean="0">
                <a:latin typeface="AcadNusx" pitchFamily="2" charset="0"/>
              </a:rPr>
              <a:t>.</a:t>
            </a:r>
            <a:endParaRPr lang="en-US" sz="1700" dirty="0"/>
          </a:p>
        </p:txBody>
      </p:sp>
    </p:spTree>
    <p:extLst>
      <p:ext uri="{BB962C8B-B14F-4D97-AF65-F5344CB8AC3E}">
        <p14:creationId xmlns:p14="http://schemas.microsoft.com/office/powerpoint/2010/main" val="9596361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0648"/>
            <a:ext cx="7772400" cy="1008112"/>
          </a:xfrm>
        </p:spPr>
        <p:txBody>
          <a:bodyPr>
            <a:normAutofit/>
          </a:bodyPr>
          <a:lstStyle/>
          <a:p>
            <a:r>
              <a:rPr lang="en-US" sz="2400" b="1" dirty="0"/>
              <a:t> </a:t>
            </a:r>
            <a:r>
              <a:rPr lang="en-US" sz="2400" b="1" dirty="0" err="1">
                <a:solidFill>
                  <a:srgbClr val="FF0000"/>
                </a:solidFill>
              </a:rPr>
              <a:t>შეამცირე</a:t>
            </a:r>
            <a:r>
              <a:rPr lang="en-US" sz="2400" b="1" dirty="0">
                <a:solidFill>
                  <a:srgbClr val="FF0000"/>
                </a:solidFill>
              </a:rPr>
              <a:t>, </a:t>
            </a:r>
            <a:r>
              <a:rPr lang="en-US" sz="2400" b="1" dirty="0" err="1">
                <a:solidFill>
                  <a:srgbClr val="FF0000"/>
                </a:solidFill>
              </a:rPr>
              <a:t>გამოიყენე</a:t>
            </a:r>
            <a:r>
              <a:rPr lang="en-US" sz="2400" b="1" dirty="0">
                <a:solidFill>
                  <a:srgbClr val="FF0000"/>
                </a:solidFill>
              </a:rPr>
              <a:t> </a:t>
            </a:r>
            <a:r>
              <a:rPr lang="ka-GE" sz="2400" b="1" dirty="0" smtClean="0">
                <a:solidFill>
                  <a:srgbClr val="FF0000"/>
                </a:solidFill>
              </a:rPr>
              <a:t> </a:t>
            </a:r>
            <a:r>
              <a:rPr lang="en-US" sz="2400" b="1" dirty="0" err="1" smtClean="0">
                <a:solidFill>
                  <a:srgbClr val="FF0000"/>
                </a:solidFill>
              </a:rPr>
              <a:t>ხელმეორედ</a:t>
            </a:r>
            <a:r>
              <a:rPr lang="en-US" sz="2400" b="1" dirty="0" smtClean="0">
                <a:solidFill>
                  <a:srgbClr val="FF0000"/>
                </a:solidFill>
              </a:rPr>
              <a:t> </a:t>
            </a:r>
            <a:r>
              <a:rPr lang="ka-GE" sz="2400" b="1" dirty="0" smtClean="0">
                <a:solidFill>
                  <a:srgbClr val="FF0000"/>
                </a:solidFill>
              </a:rPr>
              <a:t> </a:t>
            </a:r>
            <a:r>
              <a:rPr lang="en-US" sz="2400" b="1" dirty="0" err="1" smtClean="0">
                <a:solidFill>
                  <a:srgbClr val="FF0000"/>
                </a:solidFill>
              </a:rPr>
              <a:t>და</a:t>
            </a:r>
            <a:r>
              <a:rPr lang="en-US" sz="2400" b="1" dirty="0" smtClean="0">
                <a:solidFill>
                  <a:srgbClr val="FF0000"/>
                </a:solidFill>
              </a:rPr>
              <a:t> </a:t>
            </a:r>
            <a:r>
              <a:rPr lang="en-US" sz="2400" b="1" dirty="0" err="1" smtClean="0">
                <a:solidFill>
                  <a:srgbClr val="FF0000"/>
                </a:solidFill>
              </a:rPr>
              <a:t>გადაამუშავე</a:t>
            </a:r>
            <a:endParaRPr lang="en-US" sz="2400" dirty="0"/>
          </a:p>
        </p:txBody>
      </p:sp>
      <p:sp>
        <p:nvSpPr>
          <p:cNvPr id="3" name="Subtitle 2"/>
          <p:cNvSpPr>
            <a:spLocks noGrp="1"/>
          </p:cNvSpPr>
          <p:nvPr>
            <p:ph type="subTitle" idx="1"/>
          </p:nvPr>
        </p:nvSpPr>
        <p:spPr>
          <a:xfrm>
            <a:off x="683568" y="1484784"/>
            <a:ext cx="8064896" cy="4608512"/>
          </a:xfrm>
        </p:spPr>
        <p:txBody>
          <a:bodyPr>
            <a:normAutofit fontScale="92500" lnSpcReduction="10000"/>
          </a:bodyPr>
          <a:lstStyle/>
          <a:p>
            <a:pPr algn="just">
              <a:lnSpc>
                <a:spcPct val="170000"/>
              </a:lnSpc>
            </a:pPr>
            <a:r>
              <a:rPr lang="ka-GE" sz="1700" dirty="0">
                <a:solidFill>
                  <a:schemeClr val="tx1"/>
                </a:solidFill>
                <a:latin typeface="AcadNusx" pitchFamily="2" charset="0"/>
              </a:rPr>
              <a:t>	</a:t>
            </a:r>
            <a:r>
              <a:rPr lang="ka-GE" sz="1700" dirty="0" smtClean="0">
                <a:solidFill>
                  <a:schemeClr val="tx1"/>
                </a:solidFill>
                <a:latin typeface="AcadNusx" pitchFamily="2" charset="0"/>
              </a:rPr>
              <a:t>როგორც ინდივიდუალურ პიროვნებებს, ბევრის გაკეთება  შეგვიძლია ბუნებრივი კატასტროფების რისკების შესამცირებლად. </a:t>
            </a:r>
            <a:r>
              <a:rPr lang="ka-GE" sz="1700" dirty="0" smtClean="0">
                <a:solidFill>
                  <a:schemeClr val="tx1"/>
                </a:solidFill>
              </a:rPr>
              <a:t>მაგალითად, ერთი ტონა ქაღალდის დამზადებას სჭირდება, სულ მცირე 17 ხე. ამიტომ ქაღალდი მხოლოდ აუცილებლობის შემთხვევაში უნდა გამოვიყენოთ.</a:t>
            </a:r>
            <a:endParaRPr lang="ka-GE" sz="1700" dirty="0">
              <a:solidFill>
                <a:schemeClr val="tx1"/>
              </a:solidFill>
            </a:endParaRPr>
          </a:p>
          <a:p>
            <a:pPr algn="just">
              <a:lnSpc>
                <a:spcPct val="170000"/>
              </a:lnSpc>
            </a:pPr>
            <a:r>
              <a:rPr lang="ka-GE" sz="1700" dirty="0" smtClean="0">
                <a:solidFill>
                  <a:schemeClr val="tx1"/>
                </a:solidFill>
                <a:latin typeface="AcadNusx" pitchFamily="2" charset="0"/>
              </a:rPr>
              <a:t>	პლასტმასის ნარჩენები ძალიან ძნელად იშლება, მიწაში ჩამარხულ ან თუნდაც გადაგდებულ პლასტმასის ნარჩენს  700 წელი სჭირდება დასაშლელად. ამიტომ პლასტმასისგან დამზადებული ნივთების გამოყენების დროს დაფიქრდით, თუ როგორ აბინძურებთ გარემოს.</a:t>
            </a:r>
          </a:p>
          <a:p>
            <a:pPr algn="just">
              <a:lnSpc>
                <a:spcPct val="170000"/>
              </a:lnSpc>
            </a:pPr>
            <a:r>
              <a:rPr lang="ka-GE" sz="1700" dirty="0">
                <a:solidFill>
                  <a:schemeClr val="tx1"/>
                </a:solidFill>
                <a:latin typeface="AcadNusx" pitchFamily="2" charset="0"/>
              </a:rPr>
              <a:t>	</a:t>
            </a:r>
            <a:r>
              <a:rPr lang="ka-GE" sz="1700" dirty="0" smtClean="0">
                <a:solidFill>
                  <a:schemeClr val="tx1"/>
                </a:solidFill>
                <a:latin typeface="AcadNusx" pitchFamily="2" charset="0"/>
              </a:rPr>
              <a:t>ნახევარი კილოგრამი ფოლადის გადამუშავება იძლევა იმის საშუალებას, რომ 60 ვატიანი ნათურა ენთოს მთელი დღის განმავლობაში. ამიტომ დაზოგეთ ელექტრო ენერგია </a:t>
            </a:r>
            <a:endParaRPr lang="en-US" sz="1700" dirty="0">
              <a:solidFill>
                <a:schemeClr val="tx1"/>
              </a:solidFill>
            </a:endParaRPr>
          </a:p>
        </p:txBody>
      </p:sp>
    </p:spTree>
    <p:extLst>
      <p:ext uri="{BB962C8B-B14F-4D97-AF65-F5344CB8AC3E}">
        <p14:creationId xmlns:p14="http://schemas.microsoft.com/office/powerpoint/2010/main" val="8917115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474344"/>
            <a:ext cx="7920880" cy="2550698"/>
          </a:xfrm>
          <a:prstGeom prst="rect">
            <a:avLst/>
          </a:prstGeom>
        </p:spPr>
        <p:txBody>
          <a:bodyPr wrap="square">
            <a:spAutoFit/>
          </a:bodyPr>
          <a:lstStyle/>
          <a:p>
            <a:pPr algn="just">
              <a:lnSpc>
                <a:spcPct val="150000"/>
              </a:lnSpc>
            </a:pPr>
            <a:r>
              <a:rPr lang="ka-GE" dirty="0" smtClean="0">
                <a:latin typeface="AcadNusx" pitchFamily="2" charset="0"/>
              </a:rPr>
              <a:t>გადამუშავება შეამცირებს ახალი ქაღალდის, პლასტმასისა და მინის წარმოების აუცილებლობას. გადამუშავების შედეგად მიღებული პროდუქციის გამოყენება შეამცირებს ნაგავსაყრელზე გასატანი ბიოლოგიურად არადაშლადი მასალების მოცულობას, ასევე ნაგავსაყარზე არსებული ნარაცენების დაშლის შედეგად გამოყოფილი მეთანის კონცენტრაციას, რაც ძალიან მავნეა გარემოსათვის.</a:t>
            </a:r>
            <a:r>
              <a:rPr lang="en-US" dirty="0" smtClean="0">
                <a:latin typeface="AcadNusx" pitchFamily="2" charset="0"/>
              </a:rPr>
              <a:t> </a:t>
            </a:r>
            <a:endParaRPr lang="en-US" dirty="0"/>
          </a:p>
        </p:txBody>
      </p:sp>
      <p:grpSp>
        <p:nvGrpSpPr>
          <p:cNvPr id="3" name="Group 2"/>
          <p:cNvGrpSpPr>
            <a:grpSpLocks/>
          </p:cNvGrpSpPr>
          <p:nvPr/>
        </p:nvGrpSpPr>
        <p:grpSpPr bwMode="auto">
          <a:xfrm>
            <a:off x="799790" y="3260674"/>
            <a:ext cx="7571105" cy="2162021"/>
            <a:chOff x="-8" y="-10"/>
            <a:chExt cx="11923" cy="2894"/>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 y="-10"/>
              <a:ext cx="9821" cy="174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05" y="-10"/>
              <a:ext cx="2110" cy="289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 y="1723"/>
              <a:ext cx="2110" cy="116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01" y="1723"/>
              <a:ext cx="2812" cy="116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94" y="2300"/>
              <a:ext cx="4915" cy="584"/>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a:grpSpLocks/>
            </p:cNvGrpSpPr>
            <p:nvPr/>
          </p:nvGrpSpPr>
          <p:grpSpPr bwMode="auto">
            <a:xfrm>
              <a:off x="720" y="0"/>
              <a:ext cx="6358" cy="2799"/>
              <a:chOff x="720" y="0"/>
              <a:chExt cx="6358" cy="2799"/>
            </a:xfrm>
          </p:grpSpPr>
          <p:sp>
            <p:nvSpPr>
              <p:cNvPr id="10" name="Freeform 9"/>
              <p:cNvSpPr>
                <a:spLocks/>
              </p:cNvSpPr>
              <p:nvPr/>
            </p:nvSpPr>
            <p:spPr bwMode="auto">
              <a:xfrm>
                <a:off x="720" y="0"/>
                <a:ext cx="981" cy="1417"/>
              </a:xfrm>
              <a:custGeom>
                <a:avLst/>
                <a:gdLst>
                  <a:gd name="T0" fmla="+- 0 720 720"/>
                  <a:gd name="T1" fmla="*/ T0 w 981"/>
                  <a:gd name="T2" fmla="*/ 1417 h 1417"/>
                  <a:gd name="T3" fmla="+- 0 1701 720"/>
                  <a:gd name="T4" fmla="*/ T3 w 981"/>
                  <a:gd name="T5" fmla="*/ 1417 h 1417"/>
                  <a:gd name="T6" fmla="+- 0 1701 720"/>
                  <a:gd name="T7" fmla="*/ T6 w 981"/>
                  <a:gd name="T8" fmla="*/ 0 h 1417"/>
                  <a:gd name="T9" fmla="+- 0 720 720"/>
                  <a:gd name="T10" fmla="*/ T9 w 981"/>
                  <a:gd name="T11" fmla="*/ 0 h 1417"/>
                  <a:gd name="T12" fmla="+- 0 720 720"/>
                  <a:gd name="T13" fmla="*/ T12 w 981"/>
                  <a:gd name="T14" fmla="*/ 1417 h 1417"/>
                </a:gdLst>
                <a:ahLst/>
                <a:cxnLst>
                  <a:cxn ang="0">
                    <a:pos x="T1" y="T2"/>
                  </a:cxn>
                  <a:cxn ang="0">
                    <a:pos x="T4" y="T5"/>
                  </a:cxn>
                  <a:cxn ang="0">
                    <a:pos x="T7" y="T8"/>
                  </a:cxn>
                  <a:cxn ang="0">
                    <a:pos x="T10" y="T11"/>
                  </a:cxn>
                  <a:cxn ang="0">
                    <a:pos x="T13" y="T14"/>
                  </a:cxn>
                </a:cxnLst>
                <a:rect l="0" t="0" r="r" b="b"/>
                <a:pathLst>
                  <a:path w="981" h="1417">
                    <a:moveTo>
                      <a:pt x="0" y="1417"/>
                    </a:moveTo>
                    <a:lnTo>
                      <a:pt x="981" y="1417"/>
                    </a:lnTo>
                    <a:lnTo>
                      <a:pt x="981" y="0"/>
                    </a:lnTo>
                    <a:lnTo>
                      <a:pt x="0" y="0"/>
                    </a:lnTo>
                    <a:lnTo>
                      <a:pt x="0" y="1417"/>
                    </a:lnTo>
                    <a:close/>
                  </a:path>
                </a:pathLst>
              </a:custGeom>
              <a:solidFill>
                <a:srgbClr val="22A0B5"/>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pic>
            <p:nvPicPr>
              <p:cNvPr id="11"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14" y="1707"/>
                <a:ext cx="5564" cy="1092"/>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5425236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548680"/>
            <a:ext cx="7772400" cy="936103"/>
          </a:xfrm>
        </p:spPr>
        <p:txBody>
          <a:bodyPr>
            <a:normAutofit/>
          </a:bodyPr>
          <a:lstStyle/>
          <a:p>
            <a:r>
              <a:rPr lang="en-US" sz="2400" b="1" dirty="0" err="1" smtClean="0">
                <a:solidFill>
                  <a:srgbClr val="FF0000"/>
                </a:solidFill>
              </a:rPr>
              <a:t>გამოიყენე</a:t>
            </a:r>
            <a:r>
              <a:rPr lang="ka-GE" sz="2400" b="1" dirty="0" smtClean="0">
                <a:solidFill>
                  <a:srgbClr val="FF0000"/>
                </a:solidFill>
              </a:rPr>
              <a:t> </a:t>
            </a:r>
            <a:r>
              <a:rPr lang="en-US" sz="2400" b="1" dirty="0" smtClean="0">
                <a:solidFill>
                  <a:srgbClr val="FF0000"/>
                </a:solidFill>
              </a:rPr>
              <a:t> </a:t>
            </a:r>
            <a:r>
              <a:rPr lang="en-US" sz="2400" b="1" dirty="0" err="1" smtClean="0">
                <a:solidFill>
                  <a:srgbClr val="FF0000"/>
                </a:solidFill>
              </a:rPr>
              <a:t>ენერგოეფექტური</a:t>
            </a:r>
            <a:r>
              <a:rPr lang="ka-GE" sz="2400" b="1" dirty="0" smtClean="0">
                <a:solidFill>
                  <a:srgbClr val="FF0000"/>
                </a:solidFill>
              </a:rPr>
              <a:t> </a:t>
            </a:r>
            <a:r>
              <a:rPr lang="en-US" sz="2400" b="1" dirty="0" smtClean="0">
                <a:solidFill>
                  <a:srgbClr val="FF0000"/>
                </a:solidFill>
              </a:rPr>
              <a:t> </a:t>
            </a:r>
            <a:r>
              <a:rPr lang="en-US" sz="2400" b="1" dirty="0" err="1">
                <a:solidFill>
                  <a:srgbClr val="FF0000"/>
                </a:solidFill>
              </a:rPr>
              <a:t>ნათურები</a:t>
            </a:r>
            <a:endParaRPr lang="en-US" sz="2400" dirty="0">
              <a:solidFill>
                <a:srgbClr val="FF0000"/>
              </a:solidFill>
            </a:endParaRPr>
          </a:p>
        </p:txBody>
      </p:sp>
      <p:sp>
        <p:nvSpPr>
          <p:cNvPr id="3" name="Subtitle 2"/>
          <p:cNvSpPr>
            <a:spLocks noGrp="1"/>
          </p:cNvSpPr>
          <p:nvPr>
            <p:ph type="subTitle" idx="1"/>
          </p:nvPr>
        </p:nvSpPr>
        <p:spPr>
          <a:xfrm>
            <a:off x="611560" y="1484784"/>
            <a:ext cx="8136904" cy="3024336"/>
          </a:xfrm>
        </p:spPr>
        <p:txBody>
          <a:bodyPr>
            <a:normAutofit lnSpcReduction="10000"/>
          </a:bodyPr>
          <a:lstStyle/>
          <a:p>
            <a:pPr algn="just">
              <a:lnSpc>
                <a:spcPct val="150000"/>
              </a:lnSpc>
            </a:pPr>
            <a:r>
              <a:rPr lang="ka-GE" sz="1700" dirty="0" smtClean="0">
                <a:solidFill>
                  <a:schemeClr val="tx1"/>
                </a:solidFill>
                <a:latin typeface="AcadNusx" pitchFamily="2" charset="0"/>
              </a:rPr>
              <a:t>ძველი და არაეფექტური ნათურების ნაცვლად გამოიყენე ენერგო ეფექტური ნათურები, რადგან ენერგოეფექტური </a:t>
            </a:r>
            <a:r>
              <a:rPr lang="ka-GE" sz="1700" dirty="0">
                <a:solidFill>
                  <a:schemeClr val="tx1"/>
                </a:solidFill>
                <a:latin typeface="AcadNusx" pitchFamily="2" charset="0"/>
              </a:rPr>
              <a:t>ნათურები </a:t>
            </a:r>
            <a:r>
              <a:rPr lang="ka-GE" sz="1700" dirty="0" smtClean="0">
                <a:solidFill>
                  <a:schemeClr val="tx1"/>
                </a:solidFill>
                <a:latin typeface="AcadNusx" pitchFamily="2" charset="0"/>
              </a:rPr>
              <a:t>მოიხმარენ უფრო ნაკლებ ენერგიას. სხვადასხვა მეთოდის გამოყენებით შესაძლებელია სახლსი მოხმარებული ენერგიის მნიშვნელოვნად შემცირება, რაც ხელს შეუწყობს კლიმატის ცვლილების პროცესის შენელებას</a:t>
            </a:r>
            <a:r>
              <a:rPr lang="en-US" sz="1700" dirty="0" smtClean="0">
                <a:solidFill>
                  <a:schemeClr val="tx1"/>
                </a:solidFill>
                <a:latin typeface="AcadNusx" pitchFamily="2" charset="0"/>
              </a:rPr>
              <a:t>. </a:t>
            </a:r>
            <a:r>
              <a:rPr lang="ka-GE" sz="1700" dirty="0" smtClean="0">
                <a:solidFill>
                  <a:schemeClr val="tx1"/>
                </a:solidFill>
                <a:latin typeface="AcadNusx" pitchFamily="2" charset="0"/>
              </a:rPr>
              <a:t>ენერგოეფექტური ნათურების დაყენებით თქვენ დაზოგავთ ფულად ხარჯებს. ჩვეულებრივ ნათურასთან შედარებით ისინი მოიხმარენ 75%-ით ნაკლებ ენერგიას და 10-ჯერ უფრო დიდხანს ძლებენ.</a:t>
            </a:r>
            <a:endParaRPr lang="en-US" sz="1700" dirty="0">
              <a:solidFill>
                <a:schemeClr val="tx1"/>
              </a:solidFill>
            </a:endParaRPr>
          </a:p>
        </p:txBody>
      </p:sp>
      <p:grpSp>
        <p:nvGrpSpPr>
          <p:cNvPr id="4" name="Group 3"/>
          <p:cNvGrpSpPr>
            <a:grpSpLocks/>
          </p:cNvGrpSpPr>
          <p:nvPr/>
        </p:nvGrpSpPr>
        <p:grpSpPr bwMode="auto">
          <a:xfrm>
            <a:off x="1547664" y="4670113"/>
            <a:ext cx="1604645" cy="1482725"/>
            <a:chOff x="726" y="839"/>
            <a:chExt cx="2527" cy="2335"/>
          </a:xfrm>
        </p:grpSpPr>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 y="839"/>
              <a:ext cx="2527" cy="2335"/>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a:grpSpLocks/>
            </p:cNvGrpSpPr>
            <p:nvPr/>
          </p:nvGrpSpPr>
          <p:grpSpPr bwMode="auto">
            <a:xfrm>
              <a:off x="726" y="839"/>
              <a:ext cx="2527" cy="2324"/>
              <a:chOff x="726" y="839"/>
              <a:chExt cx="2527" cy="2324"/>
            </a:xfrm>
          </p:grpSpPr>
          <p:sp>
            <p:nvSpPr>
              <p:cNvPr id="7" name="Freeform 6"/>
              <p:cNvSpPr>
                <a:spLocks/>
              </p:cNvSpPr>
              <p:nvPr/>
            </p:nvSpPr>
            <p:spPr bwMode="auto">
              <a:xfrm>
                <a:off x="726" y="839"/>
                <a:ext cx="2527" cy="2324"/>
              </a:xfrm>
              <a:custGeom>
                <a:avLst/>
                <a:gdLst>
                  <a:gd name="T0" fmla="+- 0 726 726"/>
                  <a:gd name="T1" fmla="*/ T0 w 2527"/>
                  <a:gd name="T2" fmla="+- 0 3163 839"/>
                  <a:gd name="T3" fmla="*/ 3163 h 2324"/>
                  <a:gd name="T4" fmla="+- 0 3253 726"/>
                  <a:gd name="T5" fmla="*/ T4 w 2527"/>
                  <a:gd name="T6" fmla="+- 0 3163 839"/>
                  <a:gd name="T7" fmla="*/ 3163 h 2324"/>
                  <a:gd name="T8" fmla="+- 0 3253 726"/>
                  <a:gd name="T9" fmla="*/ T8 w 2527"/>
                  <a:gd name="T10" fmla="+- 0 839 839"/>
                  <a:gd name="T11" fmla="*/ 839 h 2324"/>
                  <a:gd name="T12" fmla="+- 0 726 726"/>
                  <a:gd name="T13" fmla="*/ T12 w 2527"/>
                  <a:gd name="T14" fmla="+- 0 839 839"/>
                  <a:gd name="T15" fmla="*/ 839 h 2324"/>
                  <a:gd name="T16" fmla="+- 0 726 726"/>
                  <a:gd name="T17" fmla="*/ T16 w 2527"/>
                  <a:gd name="T18" fmla="+- 0 3163 839"/>
                  <a:gd name="T19" fmla="*/ 3163 h 2324"/>
                </a:gdLst>
                <a:ahLst/>
                <a:cxnLst>
                  <a:cxn ang="0">
                    <a:pos x="T1" y="T3"/>
                  </a:cxn>
                  <a:cxn ang="0">
                    <a:pos x="T5" y="T7"/>
                  </a:cxn>
                  <a:cxn ang="0">
                    <a:pos x="T9" y="T11"/>
                  </a:cxn>
                  <a:cxn ang="0">
                    <a:pos x="T13" y="T15"/>
                  </a:cxn>
                  <a:cxn ang="0">
                    <a:pos x="T17" y="T19"/>
                  </a:cxn>
                </a:cxnLst>
                <a:rect l="0" t="0" r="r" b="b"/>
                <a:pathLst>
                  <a:path w="2527" h="2324">
                    <a:moveTo>
                      <a:pt x="0" y="2324"/>
                    </a:moveTo>
                    <a:lnTo>
                      <a:pt x="2527" y="2324"/>
                    </a:lnTo>
                    <a:lnTo>
                      <a:pt x="2527" y="0"/>
                    </a:lnTo>
                    <a:lnTo>
                      <a:pt x="0" y="0"/>
                    </a:lnTo>
                    <a:lnTo>
                      <a:pt x="0" y="2324"/>
                    </a:lnTo>
                    <a:close/>
                  </a:path>
                </a:pathLst>
              </a:custGeom>
              <a:noFill/>
              <a:ln w="13932">
                <a:solidFill>
                  <a:srgbClr val="4A643C"/>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a:p>
            </p:txBody>
          </p:sp>
        </p:grpSp>
      </p:grpSp>
      <p:pic>
        <p:nvPicPr>
          <p:cNvPr id="8" name="Рисунок 449"/>
          <p:cNvPicPr/>
          <p:nvPr/>
        </p:nvPicPr>
        <p:blipFill>
          <a:blip r:embed="rId3">
            <a:extLst>
              <a:ext uri="{28A0092B-C50C-407E-A947-70E740481C1C}">
                <a14:useLocalDpi xmlns:a14="http://schemas.microsoft.com/office/drawing/2010/main" val="0"/>
              </a:ext>
            </a:extLst>
          </a:blip>
          <a:srcRect/>
          <a:stretch>
            <a:fillRect/>
          </a:stretch>
        </p:blipFill>
        <p:spPr bwMode="auto">
          <a:xfrm>
            <a:off x="4371351" y="4670113"/>
            <a:ext cx="1515745" cy="1512570"/>
          </a:xfrm>
          <a:prstGeom prst="rect">
            <a:avLst/>
          </a:prstGeom>
          <a:noFill/>
        </p:spPr>
      </p:pic>
    </p:spTree>
    <p:extLst>
      <p:ext uri="{BB962C8B-B14F-4D97-AF65-F5344CB8AC3E}">
        <p14:creationId xmlns:p14="http://schemas.microsoft.com/office/powerpoint/2010/main" val="3392291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a-GE" sz="2400" dirty="0">
                <a:solidFill>
                  <a:srgbClr val="FF0000"/>
                </a:solidFill>
              </a:rPr>
              <a:t>მცირე სამიტიგაციო პროექტები</a:t>
            </a:r>
            <a:endParaRPr lang="ru-RU" sz="2400" dirty="0"/>
          </a:p>
        </p:txBody>
      </p:sp>
      <p:sp>
        <p:nvSpPr>
          <p:cNvPr id="3" name="Объект 2"/>
          <p:cNvSpPr>
            <a:spLocks noGrp="1"/>
          </p:cNvSpPr>
          <p:nvPr>
            <p:ph idx="1"/>
          </p:nvPr>
        </p:nvSpPr>
        <p:spPr>
          <a:xfrm>
            <a:off x="467544" y="1124744"/>
            <a:ext cx="8229600" cy="3312368"/>
          </a:xfrm>
        </p:spPr>
        <p:txBody>
          <a:bodyPr>
            <a:noAutofit/>
          </a:bodyPr>
          <a:lstStyle/>
          <a:p>
            <a:r>
              <a:rPr lang="en-US" sz="1800" dirty="0" err="1">
                <a:solidFill>
                  <a:schemeClr val="accent1"/>
                </a:solidFill>
                <a:latin typeface="AcadNusx" pitchFamily="2" charset="0"/>
              </a:rPr>
              <a:t>Rvarcofis</a:t>
            </a:r>
            <a:r>
              <a:rPr lang="en-US" sz="1800" dirty="0">
                <a:solidFill>
                  <a:schemeClr val="accent1"/>
                </a:solidFill>
                <a:latin typeface="AcadNusx" pitchFamily="2" charset="0"/>
              </a:rPr>
              <a:t> </a:t>
            </a:r>
            <a:r>
              <a:rPr lang="en-US" sz="1800" dirty="0" err="1">
                <a:solidFill>
                  <a:schemeClr val="accent1"/>
                </a:solidFill>
                <a:latin typeface="AcadNusx" pitchFamily="2" charset="0"/>
              </a:rPr>
              <a:t>sawinaaRmdego</a:t>
            </a:r>
            <a:r>
              <a:rPr lang="en-US" sz="1800" dirty="0">
                <a:solidFill>
                  <a:schemeClr val="accent1"/>
                </a:solidFill>
                <a:latin typeface="AcadNusx" pitchFamily="2" charset="0"/>
              </a:rPr>
              <a:t> </a:t>
            </a:r>
            <a:r>
              <a:rPr lang="en-US" sz="1800" dirty="0" err="1">
                <a:solidFill>
                  <a:schemeClr val="accent1"/>
                </a:solidFill>
                <a:latin typeface="AcadNusx" pitchFamily="2" charset="0"/>
              </a:rPr>
              <a:t>saniaRvre</a:t>
            </a:r>
            <a:r>
              <a:rPr lang="en-US" sz="1800" dirty="0">
                <a:solidFill>
                  <a:schemeClr val="accent1"/>
                </a:solidFill>
                <a:latin typeface="AcadNusx" pitchFamily="2" charset="0"/>
              </a:rPr>
              <a:t> </a:t>
            </a:r>
            <a:r>
              <a:rPr lang="en-US" sz="1800" dirty="0" err="1">
                <a:solidFill>
                  <a:schemeClr val="accent1"/>
                </a:solidFill>
                <a:latin typeface="AcadNusx" pitchFamily="2" charset="0"/>
              </a:rPr>
              <a:t>arxebis</a:t>
            </a:r>
            <a:r>
              <a:rPr lang="en-US" sz="1800" dirty="0">
                <a:solidFill>
                  <a:schemeClr val="accent1"/>
                </a:solidFill>
                <a:latin typeface="AcadNusx" pitchFamily="2" charset="0"/>
              </a:rPr>
              <a:t> </a:t>
            </a:r>
            <a:r>
              <a:rPr lang="en-US" sz="1800" dirty="0" err="1" smtClean="0">
                <a:solidFill>
                  <a:schemeClr val="accent1"/>
                </a:solidFill>
                <a:latin typeface="AcadNusx" pitchFamily="2" charset="0"/>
              </a:rPr>
              <a:t>mowyoba</a:t>
            </a:r>
            <a:r>
              <a:rPr lang="ka-GE" sz="1800" dirty="0" smtClean="0">
                <a:solidFill>
                  <a:schemeClr val="accent1"/>
                </a:solidFill>
                <a:latin typeface="AcadNusx" pitchFamily="2" charset="0"/>
              </a:rPr>
              <a:t>;</a:t>
            </a:r>
            <a:endParaRPr lang="en-US" sz="1800" dirty="0">
              <a:solidFill>
                <a:schemeClr val="accent1"/>
              </a:solidFill>
              <a:latin typeface="AcadNusx" pitchFamily="2" charset="0"/>
            </a:endParaRPr>
          </a:p>
          <a:p>
            <a:r>
              <a:rPr lang="en-US" sz="1800" dirty="0" err="1">
                <a:solidFill>
                  <a:schemeClr val="accent1"/>
                </a:solidFill>
                <a:latin typeface="AcadNusx" pitchFamily="2" charset="0"/>
              </a:rPr>
              <a:t>gvalvisa</a:t>
            </a:r>
            <a:r>
              <a:rPr lang="en-US" sz="1800" dirty="0">
                <a:solidFill>
                  <a:schemeClr val="accent1"/>
                </a:solidFill>
                <a:latin typeface="AcadNusx" pitchFamily="2" charset="0"/>
              </a:rPr>
              <a:t> da </a:t>
            </a:r>
            <a:r>
              <a:rPr lang="en-US" sz="1800" dirty="0" err="1">
                <a:solidFill>
                  <a:schemeClr val="accent1"/>
                </a:solidFill>
                <a:latin typeface="AcadNusx" pitchFamily="2" charset="0"/>
              </a:rPr>
              <a:t>xanZar</a:t>
            </a:r>
            <a:r>
              <a:rPr lang="en-US" sz="1800" dirty="0">
                <a:solidFill>
                  <a:schemeClr val="accent1"/>
                </a:solidFill>
                <a:latin typeface="AcadNusx" pitchFamily="2" charset="0"/>
              </a:rPr>
              <a:t> </a:t>
            </a:r>
            <a:r>
              <a:rPr lang="en-US" sz="1800" dirty="0" err="1">
                <a:solidFill>
                  <a:schemeClr val="accent1"/>
                </a:solidFill>
                <a:latin typeface="AcadNusx" pitchFamily="2" charset="0"/>
              </a:rPr>
              <a:t>sawinaaRmdego</a:t>
            </a:r>
            <a:r>
              <a:rPr lang="en-US" sz="1800" dirty="0">
                <a:solidFill>
                  <a:schemeClr val="accent1"/>
                </a:solidFill>
                <a:latin typeface="AcadNusx" pitchFamily="2" charset="0"/>
              </a:rPr>
              <a:t> </a:t>
            </a:r>
            <a:r>
              <a:rPr lang="en-US" sz="1800" dirty="0" err="1">
                <a:solidFill>
                  <a:schemeClr val="accent1"/>
                </a:solidFill>
                <a:latin typeface="AcadNusx" pitchFamily="2" charset="0"/>
              </a:rPr>
              <a:t>wylis</a:t>
            </a:r>
            <a:r>
              <a:rPr lang="en-US" sz="1800" dirty="0">
                <a:solidFill>
                  <a:schemeClr val="accent1"/>
                </a:solidFill>
                <a:latin typeface="AcadNusx" pitchFamily="2" charset="0"/>
              </a:rPr>
              <a:t> </a:t>
            </a:r>
            <a:r>
              <a:rPr lang="en-US" sz="1800" dirty="0" err="1">
                <a:solidFill>
                  <a:schemeClr val="accent1"/>
                </a:solidFill>
                <a:latin typeface="AcadNusx" pitchFamily="2" charset="0"/>
              </a:rPr>
              <a:t>rezervuaris</a:t>
            </a:r>
            <a:r>
              <a:rPr lang="en-US" sz="1800" dirty="0">
                <a:solidFill>
                  <a:schemeClr val="accent1"/>
                </a:solidFill>
                <a:latin typeface="AcadNusx" pitchFamily="2" charset="0"/>
              </a:rPr>
              <a:t> </a:t>
            </a:r>
            <a:r>
              <a:rPr lang="en-US" sz="1800" dirty="0" err="1" smtClean="0">
                <a:solidFill>
                  <a:schemeClr val="accent1"/>
                </a:solidFill>
                <a:latin typeface="AcadNusx" pitchFamily="2" charset="0"/>
              </a:rPr>
              <a:t>mowyoba</a:t>
            </a:r>
            <a:r>
              <a:rPr lang="ka-GE" sz="1800" dirty="0" smtClean="0">
                <a:solidFill>
                  <a:schemeClr val="accent1"/>
                </a:solidFill>
                <a:latin typeface="AcadNusx" pitchFamily="2" charset="0"/>
              </a:rPr>
              <a:t>;</a:t>
            </a:r>
            <a:endParaRPr lang="en-US" sz="1800" dirty="0">
              <a:solidFill>
                <a:schemeClr val="accent1"/>
              </a:solidFill>
              <a:latin typeface="AcadNusx" pitchFamily="2" charset="0"/>
            </a:endParaRPr>
          </a:p>
          <a:p>
            <a:r>
              <a:rPr lang="en-US" sz="1800" dirty="0" err="1">
                <a:solidFill>
                  <a:schemeClr val="accent1"/>
                </a:solidFill>
                <a:latin typeface="AcadNusx" pitchFamily="2" charset="0"/>
              </a:rPr>
              <a:t>gvalvis</a:t>
            </a:r>
            <a:r>
              <a:rPr lang="en-US" sz="1800" dirty="0">
                <a:solidFill>
                  <a:schemeClr val="accent1"/>
                </a:solidFill>
                <a:latin typeface="AcadNusx" pitchFamily="2" charset="0"/>
              </a:rPr>
              <a:t> </a:t>
            </a:r>
            <a:r>
              <a:rPr lang="en-US" sz="1800" dirty="0" err="1">
                <a:solidFill>
                  <a:schemeClr val="accent1"/>
                </a:solidFill>
                <a:latin typeface="AcadNusx" pitchFamily="2" charset="0"/>
              </a:rPr>
              <a:t>sawinaaRmdego</a:t>
            </a:r>
            <a:r>
              <a:rPr lang="en-US" sz="1800" dirty="0">
                <a:solidFill>
                  <a:schemeClr val="accent1"/>
                </a:solidFill>
                <a:latin typeface="AcadNusx" pitchFamily="2" charset="0"/>
              </a:rPr>
              <a:t> </a:t>
            </a:r>
            <a:r>
              <a:rPr lang="en-US" sz="1800" dirty="0" err="1">
                <a:solidFill>
                  <a:schemeClr val="accent1"/>
                </a:solidFill>
                <a:latin typeface="AcadNusx" pitchFamily="2" charset="0"/>
              </a:rPr>
              <a:t>sarwyavi</a:t>
            </a:r>
            <a:r>
              <a:rPr lang="en-US" sz="1800" dirty="0">
                <a:solidFill>
                  <a:schemeClr val="accent1"/>
                </a:solidFill>
                <a:latin typeface="AcadNusx" pitchFamily="2" charset="0"/>
              </a:rPr>
              <a:t> </a:t>
            </a:r>
            <a:r>
              <a:rPr lang="en-US" sz="1800" dirty="0" err="1">
                <a:solidFill>
                  <a:schemeClr val="accent1"/>
                </a:solidFill>
                <a:latin typeface="AcadNusx" pitchFamily="2" charset="0"/>
              </a:rPr>
              <a:t>sistemis</a:t>
            </a:r>
            <a:r>
              <a:rPr lang="en-US" sz="1800" dirty="0">
                <a:solidFill>
                  <a:schemeClr val="accent1"/>
                </a:solidFill>
                <a:latin typeface="AcadNusx" pitchFamily="2" charset="0"/>
              </a:rPr>
              <a:t> </a:t>
            </a:r>
            <a:r>
              <a:rPr lang="en-US" sz="1800" dirty="0" err="1" smtClean="0">
                <a:solidFill>
                  <a:schemeClr val="accent1"/>
                </a:solidFill>
                <a:latin typeface="AcadNusx" pitchFamily="2" charset="0"/>
              </a:rPr>
              <a:t>mowyoba</a:t>
            </a:r>
            <a:r>
              <a:rPr lang="ka-GE" sz="1800" dirty="0" smtClean="0">
                <a:solidFill>
                  <a:schemeClr val="accent1"/>
                </a:solidFill>
                <a:latin typeface="AcadNusx" pitchFamily="2" charset="0"/>
              </a:rPr>
              <a:t>;</a:t>
            </a:r>
          </a:p>
          <a:p>
            <a:r>
              <a:rPr lang="ka-GE" sz="1800" dirty="0" smtClean="0">
                <a:solidFill>
                  <a:schemeClr val="accent1"/>
                </a:solidFill>
                <a:latin typeface="AcadNusx" pitchFamily="2" charset="0"/>
              </a:rPr>
              <a:t>ხანძარსაწინააღმდეგო ბასეინების მოწყობა;</a:t>
            </a:r>
            <a:endParaRPr lang="en-US" sz="1800" dirty="0">
              <a:solidFill>
                <a:schemeClr val="accent1"/>
              </a:solidFill>
              <a:latin typeface="AcadNusx" pitchFamily="2" charset="0"/>
            </a:endParaRPr>
          </a:p>
          <a:p>
            <a:r>
              <a:rPr lang="en-US" sz="1800" dirty="0" err="1">
                <a:solidFill>
                  <a:schemeClr val="accent1"/>
                </a:solidFill>
                <a:latin typeface="AcadNusx" pitchFamily="2" charset="0"/>
              </a:rPr>
              <a:t>sasmeli</a:t>
            </a:r>
            <a:r>
              <a:rPr lang="en-US" sz="1800" dirty="0">
                <a:solidFill>
                  <a:schemeClr val="accent1"/>
                </a:solidFill>
                <a:latin typeface="AcadNusx" pitchFamily="2" charset="0"/>
              </a:rPr>
              <a:t> </a:t>
            </a:r>
            <a:r>
              <a:rPr lang="en-US" sz="1800" dirty="0" err="1">
                <a:solidFill>
                  <a:schemeClr val="accent1"/>
                </a:solidFill>
                <a:latin typeface="AcadNusx" pitchFamily="2" charset="0"/>
              </a:rPr>
              <a:t>wylis</a:t>
            </a:r>
            <a:r>
              <a:rPr lang="en-US" sz="1800" dirty="0">
                <a:solidFill>
                  <a:schemeClr val="accent1"/>
                </a:solidFill>
                <a:latin typeface="AcadNusx" pitchFamily="2" charset="0"/>
              </a:rPr>
              <a:t> </a:t>
            </a:r>
            <a:r>
              <a:rPr lang="en-US" sz="1800" dirty="0" err="1">
                <a:solidFill>
                  <a:schemeClr val="accent1"/>
                </a:solidFill>
                <a:latin typeface="AcadNusx" pitchFamily="2" charset="0"/>
              </a:rPr>
              <a:t>sistemis</a:t>
            </a:r>
            <a:r>
              <a:rPr lang="ka-GE" sz="1800" dirty="0">
                <a:solidFill>
                  <a:schemeClr val="accent1"/>
                </a:solidFill>
                <a:latin typeface="AcadNusx" pitchFamily="2" charset="0"/>
              </a:rPr>
              <a:t> </a:t>
            </a:r>
            <a:r>
              <a:rPr lang="ka-GE" sz="1800" dirty="0" smtClean="0">
                <a:solidFill>
                  <a:schemeClr val="accent1"/>
                </a:solidFill>
                <a:latin typeface="AcadNusx" pitchFamily="2" charset="0"/>
              </a:rPr>
              <a:t>მოწყობა;</a:t>
            </a:r>
            <a:endParaRPr lang="en-US" sz="1800" dirty="0">
              <a:solidFill>
                <a:schemeClr val="accent1"/>
              </a:solidFill>
              <a:latin typeface="AcadNusx" pitchFamily="2" charset="0"/>
            </a:endParaRPr>
          </a:p>
          <a:p>
            <a:r>
              <a:rPr lang="en-US" sz="1800" dirty="0" err="1">
                <a:solidFill>
                  <a:schemeClr val="accent1"/>
                </a:solidFill>
                <a:latin typeface="AcadNusx" pitchFamily="2" charset="0"/>
              </a:rPr>
              <a:t>mewyeris</a:t>
            </a:r>
            <a:r>
              <a:rPr lang="en-US" sz="1800" dirty="0">
                <a:solidFill>
                  <a:schemeClr val="accent1"/>
                </a:solidFill>
                <a:latin typeface="AcadNusx" pitchFamily="2" charset="0"/>
              </a:rPr>
              <a:t> </a:t>
            </a:r>
            <a:r>
              <a:rPr lang="en-US" sz="1800" dirty="0" err="1">
                <a:solidFill>
                  <a:schemeClr val="accent1"/>
                </a:solidFill>
                <a:latin typeface="AcadNusx" pitchFamily="2" charset="0"/>
              </a:rPr>
              <a:t>zonaze</a:t>
            </a:r>
            <a:r>
              <a:rPr lang="en-US" sz="1800" dirty="0">
                <a:solidFill>
                  <a:schemeClr val="accent1"/>
                </a:solidFill>
                <a:latin typeface="AcadNusx" pitchFamily="2" charset="0"/>
              </a:rPr>
              <a:t> </a:t>
            </a:r>
            <a:r>
              <a:rPr lang="en-US" sz="1800" dirty="0" err="1">
                <a:solidFill>
                  <a:schemeClr val="accent1"/>
                </a:solidFill>
                <a:latin typeface="AcadNusx" pitchFamily="2" charset="0"/>
              </a:rPr>
              <a:t>xeebis</a:t>
            </a:r>
            <a:r>
              <a:rPr lang="en-US" sz="1800" dirty="0">
                <a:solidFill>
                  <a:schemeClr val="accent1"/>
                </a:solidFill>
                <a:latin typeface="AcadNusx" pitchFamily="2" charset="0"/>
              </a:rPr>
              <a:t> </a:t>
            </a:r>
            <a:r>
              <a:rPr lang="en-US" sz="1800" dirty="0" err="1" smtClean="0">
                <a:solidFill>
                  <a:schemeClr val="accent1"/>
                </a:solidFill>
                <a:latin typeface="AcadNusx" pitchFamily="2" charset="0"/>
              </a:rPr>
              <a:t>ganaSenianeba</a:t>
            </a:r>
            <a:r>
              <a:rPr lang="ka-GE" sz="1800" dirty="0" smtClean="0">
                <a:solidFill>
                  <a:schemeClr val="accent1"/>
                </a:solidFill>
                <a:latin typeface="AcadNusx" pitchFamily="2" charset="0"/>
              </a:rPr>
              <a:t>;</a:t>
            </a:r>
            <a:endParaRPr lang="en-US" sz="1800" dirty="0">
              <a:solidFill>
                <a:schemeClr val="accent1"/>
              </a:solidFill>
              <a:latin typeface="AcadNusx" pitchFamily="2" charset="0"/>
            </a:endParaRPr>
          </a:p>
          <a:p>
            <a:r>
              <a:rPr lang="en-US" sz="1800" dirty="0" err="1">
                <a:solidFill>
                  <a:schemeClr val="accent1"/>
                </a:solidFill>
                <a:latin typeface="AcadNusx" pitchFamily="2" charset="0"/>
              </a:rPr>
              <a:t>wveTovani</a:t>
            </a:r>
            <a:r>
              <a:rPr lang="en-US" sz="1800" dirty="0">
                <a:solidFill>
                  <a:schemeClr val="accent1"/>
                </a:solidFill>
                <a:latin typeface="AcadNusx" pitchFamily="2" charset="0"/>
              </a:rPr>
              <a:t> </a:t>
            </a:r>
            <a:r>
              <a:rPr lang="en-US" sz="1800" dirty="0" err="1">
                <a:solidFill>
                  <a:schemeClr val="accent1"/>
                </a:solidFill>
                <a:latin typeface="AcadNusx" pitchFamily="2" charset="0"/>
              </a:rPr>
              <a:t>morwyvis</a:t>
            </a:r>
            <a:r>
              <a:rPr lang="en-US" sz="1800" dirty="0">
                <a:solidFill>
                  <a:schemeClr val="accent1"/>
                </a:solidFill>
                <a:latin typeface="AcadNusx" pitchFamily="2" charset="0"/>
              </a:rPr>
              <a:t> </a:t>
            </a:r>
            <a:r>
              <a:rPr lang="en-US" sz="1800" dirty="0" err="1">
                <a:solidFill>
                  <a:schemeClr val="accent1"/>
                </a:solidFill>
                <a:latin typeface="AcadNusx" pitchFamily="2" charset="0"/>
              </a:rPr>
              <a:t>sistemis</a:t>
            </a:r>
            <a:r>
              <a:rPr lang="en-US" sz="1800" dirty="0">
                <a:solidFill>
                  <a:schemeClr val="accent1"/>
                </a:solidFill>
                <a:latin typeface="AcadNusx" pitchFamily="2" charset="0"/>
              </a:rPr>
              <a:t> </a:t>
            </a:r>
            <a:r>
              <a:rPr lang="en-US" sz="1800" dirty="0" err="1" smtClean="0">
                <a:solidFill>
                  <a:schemeClr val="accent1"/>
                </a:solidFill>
                <a:latin typeface="AcadNusx" pitchFamily="2" charset="0"/>
              </a:rPr>
              <a:t>mowyoba</a:t>
            </a:r>
            <a:r>
              <a:rPr lang="ka-GE" sz="1800" dirty="0" smtClean="0">
                <a:solidFill>
                  <a:schemeClr val="accent1"/>
                </a:solidFill>
                <a:latin typeface="AcadNusx" pitchFamily="2" charset="0"/>
              </a:rPr>
              <a:t>;</a:t>
            </a:r>
          </a:p>
          <a:p>
            <a:r>
              <a:rPr lang="ka-GE" sz="1800" dirty="0" smtClean="0">
                <a:solidFill>
                  <a:schemeClr val="accent1"/>
                </a:solidFill>
                <a:latin typeface="AcadNusx" pitchFamily="2" charset="0"/>
              </a:rPr>
              <a:t>ჯებირების მოწყობა.</a:t>
            </a:r>
            <a:endParaRPr lang="en-US" sz="1800" dirty="0" smtClean="0">
              <a:solidFill>
                <a:schemeClr val="accent1"/>
              </a:solidFill>
              <a:latin typeface="AcadNusx" pitchFamily="2" charset="0"/>
            </a:endParaRPr>
          </a:p>
          <a:p>
            <a:r>
              <a:rPr lang="ka-GE" sz="1800" dirty="0" smtClean="0">
                <a:solidFill>
                  <a:schemeClr val="accent1"/>
                </a:solidFill>
                <a:latin typeface="AcadNusx" pitchFamily="2" charset="0"/>
              </a:rPr>
              <a:t>სკოლებში სველი წერტილების მოწყობა</a:t>
            </a:r>
          </a:p>
        </p:txBody>
      </p:sp>
    </p:spTree>
    <p:extLst>
      <p:ext uri="{BB962C8B-B14F-4D97-AF65-F5344CB8AC3E}">
        <p14:creationId xmlns:p14="http://schemas.microsoft.com/office/powerpoint/2010/main" val="33417442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188641"/>
            <a:ext cx="8352928" cy="1008111"/>
          </a:xfrm>
        </p:spPr>
        <p:txBody>
          <a:bodyPr>
            <a:normAutofit/>
          </a:bodyPr>
          <a:lstStyle/>
          <a:p>
            <a:r>
              <a:rPr lang="ka-GE" sz="1800" dirty="0" smtClean="0">
                <a:solidFill>
                  <a:srgbClr val="FF0000"/>
                </a:solidFill>
              </a:rPr>
              <a:t>სან- ჰიგიენური მდგომერეობის გაუმჯობესება</a:t>
            </a:r>
            <a:br>
              <a:rPr lang="ka-GE" sz="1800" dirty="0" smtClean="0">
                <a:solidFill>
                  <a:srgbClr val="FF0000"/>
                </a:solidFill>
              </a:rPr>
            </a:br>
            <a:r>
              <a:rPr lang="ka-GE" sz="1800" dirty="0" smtClean="0">
                <a:solidFill>
                  <a:srgbClr val="FF0000"/>
                </a:solidFill>
              </a:rPr>
              <a:t> სკოლებში სველი წერტილების მოწყობა</a:t>
            </a:r>
            <a:endParaRPr lang="en-US" sz="1800" dirty="0">
              <a:solidFill>
                <a:srgbClr val="FF0000"/>
              </a:solidFill>
            </a:endParaRPr>
          </a:p>
        </p:txBody>
      </p:sp>
      <p:sp>
        <p:nvSpPr>
          <p:cNvPr id="3" name="Subtitle 2"/>
          <p:cNvSpPr>
            <a:spLocks noGrp="1"/>
          </p:cNvSpPr>
          <p:nvPr>
            <p:ph type="subTitle" idx="1"/>
          </p:nvPr>
        </p:nvSpPr>
        <p:spPr>
          <a:xfrm>
            <a:off x="755576" y="1124744"/>
            <a:ext cx="7920880" cy="4680520"/>
          </a:xfrm>
        </p:spPr>
        <p:txBody>
          <a:bodyPr/>
          <a:lstStyle/>
          <a:p>
            <a:endParaRPr lang="en-US" dirty="0"/>
          </a:p>
        </p:txBody>
      </p:sp>
      <p:pic>
        <p:nvPicPr>
          <p:cNvPr id="5" name="Picture 4" descr="D:\19.12.12\DIPECHO 2\suratebi\suratebi monitoringis\begleti suratebi\xSC01915.JPG"/>
          <p:cNvPicPr/>
          <p:nvPr/>
        </p:nvPicPr>
        <p:blipFill>
          <a:blip r:embed="rId2" cstate="print"/>
          <a:srcRect/>
          <a:stretch>
            <a:fillRect/>
          </a:stretch>
        </p:blipFill>
        <p:spPr bwMode="auto">
          <a:xfrm>
            <a:off x="5004049" y="1264323"/>
            <a:ext cx="3528392" cy="2160242"/>
          </a:xfrm>
          <a:prstGeom prst="rect">
            <a:avLst/>
          </a:prstGeom>
          <a:noFill/>
          <a:ln w="9525">
            <a:noFill/>
            <a:miter lim="800000"/>
            <a:headEnd/>
            <a:tailEnd/>
          </a:ln>
        </p:spPr>
      </p:pic>
      <p:pic>
        <p:nvPicPr>
          <p:cNvPr id="6" name="Picture 5" descr="D:\19.12.12\DIPECHO 2\2013--axali proektebi\suratebi monitoringis\begleti suratebi\dasrulebulia\DSC02966.JPG"/>
          <p:cNvPicPr/>
          <p:nvPr/>
        </p:nvPicPr>
        <p:blipFill>
          <a:blip r:embed="rId3" cstate="print"/>
          <a:srcRect/>
          <a:stretch>
            <a:fillRect/>
          </a:stretch>
        </p:blipFill>
        <p:spPr bwMode="auto">
          <a:xfrm>
            <a:off x="5004049" y="3573016"/>
            <a:ext cx="3528390" cy="2182202"/>
          </a:xfrm>
          <a:prstGeom prst="rect">
            <a:avLst/>
          </a:prstGeom>
          <a:noFill/>
          <a:ln w="9525">
            <a:noFill/>
            <a:miter lim="800000"/>
            <a:headEnd/>
            <a:tailEnd/>
          </a:ln>
        </p:spPr>
      </p:pic>
      <p:pic>
        <p:nvPicPr>
          <p:cNvPr id="7" name="Picture 6" descr="C:\Documents and Settings\User\Desktop\Monitoringis suratebi\jonidan motanili\suratebi\22122010.jpg"/>
          <p:cNvPicPr/>
          <p:nvPr/>
        </p:nvPicPr>
        <p:blipFill>
          <a:blip r:embed="rId4" cstate="print"/>
          <a:srcRect/>
          <a:stretch>
            <a:fillRect/>
          </a:stretch>
        </p:blipFill>
        <p:spPr bwMode="auto">
          <a:xfrm>
            <a:off x="971600" y="3570631"/>
            <a:ext cx="3634134" cy="2088232"/>
          </a:xfrm>
          <a:prstGeom prst="rect">
            <a:avLst/>
          </a:prstGeom>
          <a:noFill/>
          <a:ln w="9525">
            <a:noFill/>
            <a:miter lim="800000"/>
            <a:headEnd/>
            <a:tailEnd/>
          </a:ln>
        </p:spPr>
      </p:pic>
      <p:pic>
        <p:nvPicPr>
          <p:cNvPr id="1026" name="Picture 2" descr="I:\New Folder\DSC0204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600" y="1264323"/>
            <a:ext cx="3634134" cy="2196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9222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332657"/>
            <a:ext cx="7990656" cy="576063"/>
          </a:xfrm>
        </p:spPr>
        <p:txBody>
          <a:bodyPr>
            <a:normAutofit/>
          </a:bodyPr>
          <a:lstStyle/>
          <a:p>
            <a:r>
              <a:rPr lang="en-US" sz="2000" dirty="0" err="1">
                <a:solidFill>
                  <a:srgbClr val="FF0000"/>
                </a:solidFill>
                <a:latin typeface="AcadNusx" pitchFamily="2" charset="0"/>
              </a:rPr>
              <a:t>Rvarcofis</a:t>
            </a:r>
            <a:r>
              <a:rPr lang="en-US" sz="2000" dirty="0">
                <a:solidFill>
                  <a:srgbClr val="FF0000"/>
                </a:solidFill>
                <a:latin typeface="AcadNusx" pitchFamily="2" charset="0"/>
              </a:rPr>
              <a:t> </a:t>
            </a:r>
            <a:r>
              <a:rPr lang="en-US" sz="2000" dirty="0" err="1">
                <a:solidFill>
                  <a:srgbClr val="FF0000"/>
                </a:solidFill>
                <a:latin typeface="AcadNusx" pitchFamily="2" charset="0"/>
              </a:rPr>
              <a:t>sawinaaRmdego</a:t>
            </a:r>
            <a:r>
              <a:rPr lang="en-US" sz="2000" dirty="0">
                <a:solidFill>
                  <a:srgbClr val="FF0000"/>
                </a:solidFill>
                <a:latin typeface="AcadNusx" pitchFamily="2" charset="0"/>
              </a:rPr>
              <a:t> </a:t>
            </a:r>
            <a:r>
              <a:rPr lang="en-US" sz="2000" dirty="0" err="1">
                <a:solidFill>
                  <a:srgbClr val="FF0000"/>
                </a:solidFill>
                <a:latin typeface="AcadNusx" pitchFamily="2" charset="0"/>
              </a:rPr>
              <a:t>saniaRvre</a:t>
            </a:r>
            <a:r>
              <a:rPr lang="en-US" sz="2000" dirty="0">
                <a:solidFill>
                  <a:srgbClr val="FF0000"/>
                </a:solidFill>
                <a:latin typeface="AcadNusx" pitchFamily="2" charset="0"/>
              </a:rPr>
              <a:t> </a:t>
            </a:r>
            <a:r>
              <a:rPr lang="en-US" sz="2000" dirty="0" err="1">
                <a:solidFill>
                  <a:srgbClr val="FF0000"/>
                </a:solidFill>
                <a:latin typeface="AcadNusx" pitchFamily="2" charset="0"/>
              </a:rPr>
              <a:t>arxebis</a:t>
            </a:r>
            <a:r>
              <a:rPr lang="en-US" sz="2000" dirty="0">
                <a:solidFill>
                  <a:srgbClr val="FF0000"/>
                </a:solidFill>
                <a:latin typeface="AcadNusx" pitchFamily="2" charset="0"/>
              </a:rPr>
              <a:t> </a:t>
            </a:r>
            <a:r>
              <a:rPr lang="en-US" sz="2000" dirty="0" err="1" smtClean="0">
                <a:solidFill>
                  <a:srgbClr val="FF0000"/>
                </a:solidFill>
                <a:latin typeface="AcadNusx" pitchFamily="2" charset="0"/>
              </a:rPr>
              <a:t>mowyoba</a:t>
            </a:r>
            <a:endParaRPr lang="en-US" sz="2000" dirty="0">
              <a:solidFill>
                <a:srgbClr val="FF0000"/>
              </a:solidFill>
              <a:latin typeface="AcadNusx" pitchFamily="2" charset="0"/>
            </a:endParaRPr>
          </a:p>
        </p:txBody>
      </p:sp>
      <p:sp>
        <p:nvSpPr>
          <p:cNvPr id="3" name="Subtitle 2"/>
          <p:cNvSpPr>
            <a:spLocks noGrp="1"/>
          </p:cNvSpPr>
          <p:nvPr>
            <p:ph type="subTitle" idx="1"/>
          </p:nvPr>
        </p:nvSpPr>
        <p:spPr>
          <a:xfrm>
            <a:off x="251520" y="980728"/>
            <a:ext cx="8712968" cy="5328592"/>
          </a:xfrm>
        </p:spPr>
        <p:txBody>
          <a:bodyPr>
            <a:normAutofit/>
          </a:bodyPr>
          <a:lstStyle/>
          <a:p>
            <a:endParaRPr lang="en-US" sz="2000" dirty="0"/>
          </a:p>
        </p:txBody>
      </p:sp>
      <p:pic>
        <p:nvPicPr>
          <p:cNvPr id="4" name="Picture 3" descr="C:\Documents and Settings\User\Desktop\MEG-ebis Treningebi\FOTO_VIDEO\monitoringi\DSC00173.JPG"/>
          <p:cNvPicPr/>
          <p:nvPr/>
        </p:nvPicPr>
        <p:blipFill>
          <a:blip r:embed="rId2" cstate="print"/>
          <a:srcRect/>
          <a:stretch>
            <a:fillRect/>
          </a:stretch>
        </p:blipFill>
        <p:spPr bwMode="auto">
          <a:xfrm>
            <a:off x="395536" y="1066194"/>
            <a:ext cx="4176464" cy="2565374"/>
          </a:xfrm>
          <a:prstGeom prst="rect">
            <a:avLst/>
          </a:prstGeom>
          <a:noFill/>
          <a:ln w="9525">
            <a:noFill/>
            <a:miter lim="800000"/>
            <a:headEnd/>
            <a:tailEnd/>
          </a:ln>
        </p:spPr>
      </p:pic>
      <p:pic>
        <p:nvPicPr>
          <p:cNvPr id="5" name="Picture 4" descr="C:\Documents and Settings\User\Desktop\Monitoringis suratebi\monitoringi\DSC00177.JPG"/>
          <p:cNvPicPr/>
          <p:nvPr/>
        </p:nvPicPr>
        <p:blipFill>
          <a:blip r:embed="rId3" cstate="print"/>
          <a:srcRect/>
          <a:stretch>
            <a:fillRect/>
          </a:stretch>
        </p:blipFill>
        <p:spPr bwMode="auto">
          <a:xfrm>
            <a:off x="4716017" y="908720"/>
            <a:ext cx="4032448" cy="2722847"/>
          </a:xfrm>
          <a:prstGeom prst="rect">
            <a:avLst/>
          </a:prstGeom>
          <a:noFill/>
          <a:ln w="9525">
            <a:noFill/>
            <a:miter lim="800000"/>
            <a:headEnd/>
            <a:tailEnd/>
          </a:ln>
        </p:spPr>
      </p:pic>
      <p:pic>
        <p:nvPicPr>
          <p:cNvPr id="6" name="Picture 5" descr="C:\Documents and Settings\User\Desktop\Monitoringis suratebi\DSC01099.JPG"/>
          <p:cNvPicPr/>
          <p:nvPr/>
        </p:nvPicPr>
        <p:blipFill>
          <a:blip cstate="print"/>
          <a:srcRect/>
          <a:stretch>
            <a:fillRect/>
          </a:stretch>
        </p:blipFill>
        <p:spPr bwMode="auto">
          <a:xfrm>
            <a:off x="395536" y="3789040"/>
            <a:ext cx="4032448" cy="2448270"/>
          </a:xfrm>
          <a:prstGeom prst="rect">
            <a:avLst/>
          </a:prstGeom>
          <a:noFill/>
          <a:ln w="9525">
            <a:noFill/>
            <a:miter lim="800000"/>
            <a:headEnd/>
            <a:tailEnd/>
          </a:ln>
        </p:spPr>
      </p:pic>
      <p:pic>
        <p:nvPicPr>
          <p:cNvPr id="7" name="Picture 6" descr="C:\Documents and Settings\User\Desktop\Monitoringis suratebi\DSC01166.JPG"/>
          <p:cNvPicPr/>
          <p:nvPr/>
        </p:nvPicPr>
        <p:blipFill>
          <a:blip r:embed="rId4" cstate="print"/>
          <a:srcRect/>
          <a:stretch>
            <a:fillRect/>
          </a:stretch>
        </p:blipFill>
        <p:spPr bwMode="auto">
          <a:xfrm>
            <a:off x="4775189" y="3789040"/>
            <a:ext cx="3973276" cy="2448270"/>
          </a:xfrm>
          <a:prstGeom prst="rect">
            <a:avLst/>
          </a:prstGeom>
          <a:noFill/>
          <a:ln w="9525">
            <a:noFill/>
            <a:miter lim="800000"/>
            <a:headEnd/>
            <a:tailEnd/>
          </a:ln>
        </p:spPr>
      </p:pic>
    </p:spTree>
    <p:extLst>
      <p:ext uri="{BB962C8B-B14F-4D97-AF65-F5344CB8AC3E}">
        <p14:creationId xmlns:p14="http://schemas.microsoft.com/office/powerpoint/2010/main" val="29153165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88641"/>
            <a:ext cx="8064896" cy="648071"/>
          </a:xfrm>
        </p:spPr>
        <p:txBody>
          <a:bodyPr>
            <a:noAutofit/>
          </a:bodyPr>
          <a:lstStyle/>
          <a:p>
            <a:r>
              <a:rPr lang="ka-GE" sz="2000" dirty="0" smtClean="0">
                <a:solidFill>
                  <a:srgbClr val="FF0000"/>
                </a:solidFill>
              </a:rPr>
              <a:t>გვალვის საწინაარმდეგო ღონისძიების გატარება</a:t>
            </a:r>
            <a:br>
              <a:rPr lang="ka-GE" sz="2000" dirty="0" smtClean="0">
                <a:solidFill>
                  <a:srgbClr val="FF0000"/>
                </a:solidFill>
              </a:rPr>
            </a:br>
            <a:r>
              <a:rPr lang="ka-GE" sz="2000" dirty="0" smtClean="0">
                <a:solidFill>
                  <a:srgbClr val="FF0000"/>
                </a:solidFill>
              </a:rPr>
              <a:t>ხანძარსაწინააღმდეგო და სარწყავი წყლის სისტემის მოწყობა</a:t>
            </a:r>
            <a:endParaRPr lang="en-US" sz="2000" dirty="0">
              <a:solidFill>
                <a:srgbClr val="FF0000"/>
              </a:solidFill>
            </a:endParaRPr>
          </a:p>
        </p:txBody>
      </p:sp>
      <p:sp>
        <p:nvSpPr>
          <p:cNvPr id="3" name="Subtitle 2"/>
          <p:cNvSpPr>
            <a:spLocks noGrp="1"/>
          </p:cNvSpPr>
          <p:nvPr>
            <p:ph type="subTitle" idx="1"/>
          </p:nvPr>
        </p:nvSpPr>
        <p:spPr>
          <a:xfrm>
            <a:off x="539552" y="980728"/>
            <a:ext cx="8136904" cy="5256584"/>
          </a:xfrm>
        </p:spPr>
        <p:txBody>
          <a:bodyPr/>
          <a:lstStyle/>
          <a:p>
            <a:endParaRPr lang="en-US" dirty="0"/>
          </a:p>
        </p:txBody>
      </p:sp>
      <p:pic>
        <p:nvPicPr>
          <p:cNvPr id="4" name="Picture 3" descr="C:\Documents and Settings\User\Desktop\Monitoringis suratebi\monitoringi\DSC00322.JPG"/>
          <p:cNvPicPr/>
          <p:nvPr/>
        </p:nvPicPr>
        <p:blipFill>
          <a:blip r:embed="rId2" cstate="print"/>
          <a:srcRect/>
          <a:stretch>
            <a:fillRect/>
          </a:stretch>
        </p:blipFill>
        <p:spPr bwMode="auto">
          <a:xfrm>
            <a:off x="791216" y="1143000"/>
            <a:ext cx="3492752" cy="2343150"/>
          </a:xfrm>
          <a:prstGeom prst="rect">
            <a:avLst/>
          </a:prstGeom>
          <a:noFill/>
          <a:ln w="9525">
            <a:noFill/>
            <a:miter lim="800000"/>
            <a:headEnd/>
            <a:tailEnd/>
          </a:ln>
        </p:spPr>
      </p:pic>
      <p:pic>
        <p:nvPicPr>
          <p:cNvPr id="6" name="Picture 5" descr="C:\Documents and Settings\User\Desktop\Monitoringis suratebi\DSC01029.JPG"/>
          <p:cNvPicPr/>
          <p:nvPr/>
        </p:nvPicPr>
        <p:blipFill>
          <a:blip cstate="print"/>
          <a:srcRect/>
          <a:stretch>
            <a:fillRect/>
          </a:stretch>
        </p:blipFill>
        <p:spPr bwMode="auto">
          <a:xfrm>
            <a:off x="4644008" y="1143000"/>
            <a:ext cx="3672408" cy="2343150"/>
          </a:xfrm>
          <a:prstGeom prst="rect">
            <a:avLst/>
          </a:prstGeom>
          <a:noFill/>
          <a:ln w="9525">
            <a:noFill/>
            <a:miter lim="800000"/>
            <a:headEnd/>
            <a:tailEnd/>
          </a:ln>
        </p:spPr>
      </p:pic>
      <p:pic>
        <p:nvPicPr>
          <p:cNvPr id="7" name="Picture 6" descr="C:\Documents and Settings\User\Desktop\Monitoringis suratebi\monitoringi\DSC00276.JPG"/>
          <p:cNvPicPr/>
          <p:nvPr/>
        </p:nvPicPr>
        <p:blipFill>
          <a:blip r:embed="rId3" cstate="print"/>
          <a:srcRect/>
          <a:stretch>
            <a:fillRect/>
          </a:stretch>
        </p:blipFill>
        <p:spPr bwMode="auto">
          <a:xfrm>
            <a:off x="791216" y="3717032"/>
            <a:ext cx="3384376" cy="2476499"/>
          </a:xfrm>
          <a:prstGeom prst="rect">
            <a:avLst/>
          </a:prstGeom>
          <a:noFill/>
          <a:ln w="9525">
            <a:noFill/>
            <a:miter lim="800000"/>
            <a:headEnd/>
            <a:tailEnd/>
          </a:ln>
        </p:spPr>
      </p:pic>
      <p:pic>
        <p:nvPicPr>
          <p:cNvPr id="2050" name="Picture 2" descr="I:\New Folder\DSC0355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0405" y="3659137"/>
            <a:ext cx="3646011" cy="2416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4870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188641"/>
            <a:ext cx="7848872" cy="864095"/>
          </a:xfrm>
        </p:spPr>
        <p:txBody>
          <a:bodyPr>
            <a:normAutofit/>
          </a:bodyPr>
          <a:lstStyle/>
          <a:p>
            <a:r>
              <a:rPr lang="ka-GE" sz="2000" dirty="0" smtClean="0">
                <a:solidFill>
                  <a:srgbClr val="FF0000"/>
                </a:solidFill>
              </a:rPr>
              <a:t>ახალი ტექნოლოგიების დანერგვა</a:t>
            </a:r>
            <a:endParaRPr lang="en-US" sz="2000" dirty="0">
              <a:solidFill>
                <a:srgbClr val="FF0000"/>
              </a:solidFill>
            </a:endParaRPr>
          </a:p>
        </p:txBody>
      </p:sp>
      <p:sp>
        <p:nvSpPr>
          <p:cNvPr id="3" name="Subtitle 2"/>
          <p:cNvSpPr>
            <a:spLocks noGrp="1"/>
          </p:cNvSpPr>
          <p:nvPr>
            <p:ph type="subTitle" idx="1"/>
          </p:nvPr>
        </p:nvSpPr>
        <p:spPr>
          <a:xfrm>
            <a:off x="827584" y="980728"/>
            <a:ext cx="7488832" cy="4658072"/>
          </a:xfrm>
        </p:spPr>
        <p:txBody>
          <a:bodyPr/>
          <a:lstStyle/>
          <a:p>
            <a:endParaRPr lang="en-US" dirty="0"/>
          </a:p>
        </p:txBody>
      </p:sp>
      <p:pic>
        <p:nvPicPr>
          <p:cNvPr id="3074" name="Picture 2" descr="I:\New Folder\xSC0187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000" y="3537434"/>
            <a:ext cx="3073141" cy="2051658"/>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I:\New Folder\xSC0188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1088840"/>
            <a:ext cx="3302340" cy="234612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New Folder\xSC0880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1086196"/>
            <a:ext cx="3091550" cy="231866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4427984" y="3537434"/>
            <a:ext cx="3302340" cy="2055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4527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DSCN020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2700" y="467027"/>
            <a:ext cx="9144000" cy="6152728"/>
          </a:xfrm>
          <a:prstGeom prst="rect">
            <a:avLst/>
          </a:prstGeom>
          <a:noFill/>
        </p:spPr>
      </p:pic>
      <p:pic>
        <p:nvPicPr>
          <p:cNvPr id="3" name="Title 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464343" y="2752936"/>
            <a:ext cx="82407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979406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537</TotalTime>
  <Words>901</Words>
  <Application>Microsoft Office PowerPoint</Application>
  <PresentationFormat>On-screen Show (4:3)</PresentationFormat>
  <Paragraphs>67</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AcadNusx</vt:lpstr>
      <vt:lpstr>Arial</vt:lpstr>
      <vt:lpstr>Avaza</vt:lpstr>
      <vt:lpstr>Calibri</vt:lpstr>
      <vt:lpstr>Тема Office</vt:lpstr>
      <vt:lpstr>PowerPoint Presentation</vt:lpstr>
      <vt:lpstr>ბუნებრივი კატასტროფები და საქართველო </vt:lpstr>
      <vt:lpstr>ბუნებრივი კატასტროფები და საქართველო </vt:lpstr>
      <vt:lpstr>პრევენცია და მიტიგაცია</vt:lpstr>
      <vt:lpstr>PowerPoint Presentation</vt:lpstr>
      <vt:lpstr>ბუნებრივი კატასტროფების შერბილების ღონისძიებები</vt:lpstr>
      <vt:lpstr> adamianis janmrTeloba</vt:lpstr>
      <vt:lpstr>satyeo da soflis meurneoba</vt:lpstr>
      <vt:lpstr>sanapiro teritoriebi da zRvis donis aweva</vt:lpstr>
      <vt:lpstr>wylis resursebi</vt:lpstr>
      <vt:lpstr> შეამცირე, გამოიყენე  ხელმეორედ  და გადაამუშავე</vt:lpstr>
      <vt:lpstr>PowerPoint Presentation</vt:lpstr>
      <vt:lpstr>გამოიყენე  ენერგოეფექტური  ნათურები</vt:lpstr>
      <vt:lpstr>მცირე სამიტიგაციო პროექტები</vt:lpstr>
      <vt:lpstr>სან- ჰიგიენური მდგომერეობის გაუმჯობესება  სკოლებში სველი წერტილების მოწყობა</vt:lpstr>
      <vt:lpstr>Rvarcofis sawinaaRmdego saniaRvre arxebis mowyoba</vt:lpstr>
      <vt:lpstr>გვალვის საწინაარმდეგო ღონისძიების გატარება ხანძარსაწინააღმდეგო და სარწყავი წყლის სისტემის მოწყობა</vt:lpstr>
      <vt:lpstr>ახალი ტექნოლოგიების დანერგვა</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ბუნებრივი კატასტროფები და საქართველო</dc:title>
  <dc:creator>user</dc:creator>
  <cp:lastModifiedBy>User</cp:lastModifiedBy>
  <cp:revision>84</cp:revision>
  <dcterms:modified xsi:type="dcterms:W3CDTF">2024-02-16T10:28:52Z</dcterms:modified>
</cp:coreProperties>
</file>